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309" r:id="rId2"/>
    <p:sldId id="304" r:id="rId3"/>
    <p:sldId id="263" r:id="rId4"/>
    <p:sldId id="264" r:id="rId5"/>
    <p:sldId id="267" r:id="rId6"/>
    <p:sldId id="305" r:id="rId7"/>
    <p:sldId id="353" r:id="rId8"/>
    <p:sldId id="269" r:id="rId9"/>
    <p:sldId id="338" r:id="rId10"/>
    <p:sldId id="344" r:id="rId11"/>
    <p:sldId id="271" r:id="rId12"/>
    <p:sldId id="273" r:id="rId13"/>
    <p:sldId id="339" r:id="rId14"/>
    <p:sldId id="280" r:id="rId15"/>
    <p:sldId id="275" r:id="rId16"/>
    <p:sldId id="282" r:id="rId17"/>
    <p:sldId id="283" r:id="rId18"/>
    <p:sldId id="287" r:id="rId19"/>
    <p:sldId id="288" r:id="rId20"/>
    <p:sldId id="284" r:id="rId21"/>
    <p:sldId id="285" r:id="rId22"/>
    <p:sldId id="286" r:id="rId23"/>
    <p:sldId id="289" r:id="rId24"/>
    <p:sldId id="306" r:id="rId25"/>
    <p:sldId id="336" r:id="rId26"/>
    <p:sldId id="340" r:id="rId27"/>
    <p:sldId id="277" r:id="rId28"/>
    <p:sldId id="337" r:id="rId29"/>
    <p:sldId id="330" r:id="rId30"/>
    <p:sldId id="345" r:id="rId31"/>
    <p:sldId id="320" r:id="rId32"/>
    <p:sldId id="352" r:id="rId33"/>
    <p:sldId id="293" r:id="rId34"/>
    <p:sldId id="295" r:id="rId35"/>
    <p:sldId id="310" r:id="rId36"/>
    <p:sldId id="311" r:id="rId37"/>
    <p:sldId id="266" r:id="rId38"/>
    <p:sldId id="319" r:id="rId39"/>
    <p:sldId id="312" r:id="rId40"/>
    <p:sldId id="329" r:id="rId41"/>
    <p:sldId id="322" r:id="rId42"/>
    <p:sldId id="323" r:id="rId43"/>
    <p:sldId id="326" r:id="rId44"/>
    <p:sldId id="313" r:id="rId45"/>
    <p:sldId id="325" r:id="rId46"/>
    <p:sldId id="328" r:id="rId47"/>
    <p:sldId id="324" r:id="rId48"/>
    <p:sldId id="331" r:id="rId49"/>
    <p:sldId id="334" r:id="rId50"/>
    <p:sldId id="314" r:id="rId51"/>
    <p:sldId id="347" r:id="rId52"/>
    <p:sldId id="348" r:id="rId53"/>
    <p:sldId id="350" r:id="rId54"/>
    <p:sldId id="351" r:id="rId55"/>
    <p:sldId id="349" r:id="rId56"/>
    <p:sldId id="346" r:id="rId57"/>
    <p:sldId id="315" r:id="rId5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86733" autoAdjust="0"/>
  </p:normalViewPr>
  <p:slideViewPr>
    <p:cSldViewPr snapToGrid="0">
      <p:cViewPr varScale="1">
        <p:scale>
          <a:sx n="75" d="100"/>
          <a:sy n="75" d="100"/>
        </p:scale>
        <p:origin x="84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pPr>
              <a:defRPr sz="1862" b="0" i="0" u="none" strike="noStrike" baseline="0">
                <a:solidFill>
                  <a:schemeClr val="tx1">
                    <a:lumMod val="65000"/>
                    <a:lumOff val="35000"/>
                  </a:schemeClr>
                </a:solidFill>
                <a:latin typeface="+mn-lt"/>
                <a:ea typeface="+mn-ea"/>
                <a:cs typeface="+mn-cs"/>
              </a:defRPr>
            </a:pPr>
            <a:r>
              <a:rPr lang="en-US" altLang="zh-TW" sz="1862" b="0" i="0" u="none" strike="noStrike" baseline="0" dirty="0">
                <a:solidFill>
                  <a:prstClr val="black">
                    <a:lumMod val="65000"/>
                    <a:lumOff val="35000"/>
                  </a:prstClr>
                </a:solidFill>
                <a:latin typeface="Calibri" panose="020F0502020204030204"/>
                <a:ea typeface="新細明體" panose="02020500000000000000" pitchFamily="18" charset="-120"/>
              </a:rPr>
              <a:t>Artificial Intelligence Revenue, World markets</a:t>
            </a:r>
            <a:endParaRPr lang="zh-TW" altLang="en-US" sz="1862" b="0" i="0" u="none" strike="noStrike" baseline="0" dirty="0">
              <a:solidFill>
                <a:prstClr val="black">
                  <a:lumMod val="65000"/>
                  <a:lumOff val="35000"/>
                </a:prstClr>
              </a:solidFill>
              <a:latin typeface="Calibri" panose="020F0502020204030204"/>
              <a:ea typeface="新細明體" panose="02020500000000000000" pitchFamily="18" charset="-120"/>
            </a:endParaRPr>
          </a:p>
        </c:rich>
      </c:tx>
      <c:layout>
        <c:manualLayout>
          <c:xMode val="edge"/>
          <c:yMode val="edge"/>
          <c:x val="0.15725740385723413"/>
          <c:y val="0.81467654971206793"/>
        </c:manualLayout>
      </c:layout>
      <c:overlay val="0"/>
      <c:spPr>
        <a:noFill/>
        <a:ln>
          <a:noFill/>
        </a:ln>
        <a:effectLst/>
      </c:spPr>
      <c:txPr>
        <a:bodyPr rot="0" spcFirstLastPara="1" vertOverflow="ellipsis" vert="horz" wrap="square" anchor="t" anchorCtr="0"/>
        <a:lstStyle/>
        <a:p>
          <a:pPr>
            <a:defRPr sz="1862" b="0" i="0" u="none" strike="noStrike" baseline="0">
              <a:solidFill>
                <a:schemeClr val="tx1">
                  <a:lumMod val="65000"/>
                  <a:lumOff val="35000"/>
                </a:schemeClr>
              </a:solidFill>
              <a:latin typeface="+mn-lt"/>
              <a:ea typeface="+mn-ea"/>
              <a:cs typeface="+mn-cs"/>
            </a:defRPr>
          </a:pPr>
          <a:endParaRPr lang="zh-TW"/>
        </a:p>
      </c:txPr>
    </c:title>
    <c:autoTitleDeleted val="0"/>
    <c:plotArea>
      <c:layout>
        <c:manualLayout>
          <c:layoutTarget val="inner"/>
          <c:xMode val="edge"/>
          <c:yMode val="edge"/>
          <c:x val="0.17614155213849442"/>
          <c:y val="5.624988606885642E-2"/>
          <c:w val="0.80449727930935733"/>
          <c:h val="0.67967397067669943"/>
        </c:manualLayout>
      </c:layout>
      <c:barChart>
        <c:barDir val="col"/>
        <c:grouping val="stacked"/>
        <c:varyColors val="0"/>
        <c:ser>
          <c:idx val="0"/>
          <c:order val="0"/>
          <c:tx>
            <c:strRef>
              <c:f>工作表1!$A$1</c:f>
              <c:strCache>
                <c:ptCount val="1"/>
                <c:pt idx="0">
                  <c:v>數列 1</c:v>
                </c:pt>
              </c:strCache>
            </c:strRef>
          </c:tx>
          <c:spPr>
            <a:solidFill>
              <a:schemeClr val="bg1">
                <a:lumMod val="85000"/>
              </a:schemeClr>
            </a:solidFill>
            <a:ln>
              <a:noFill/>
            </a:ln>
            <a:effectLst/>
          </c:spPr>
          <c:invertIfNegative val="0"/>
          <c:dPt>
            <c:idx val="3"/>
            <c:invertIfNegative val="0"/>
            <c:bubble3D val="0"/>
            <c:spPr>
              <a:solidFill>
                <a:srgbClr val="0070C0"/>
              </a:solidFill>
              <a:ln>
                <a:noFill/>
              </a:ln>
              <a:effectLst/>
            </c:spPr>
            <c:extLst>
              <c:ext xmlns:c16="http://schemas.microsoft.com/office/drawing/2014/chart" uri="{C3380CC4-5D6E-409C-BE32-E72D297353CC}">
                <c16:uniqueId val="{00000002-5739-4F47-A64D-9A3DF435D2CC}"/>
              </c:ext>
            </c:extLst>
          </c:dPt>
          <c:cat>
            <c:numRef>
              <c:f>工作表1!$B$2:$B$9</c:f>
              <c:numCache>
                <c:formatCode>General</c:formatCode>
                <c:ptCount val="4"/>
                <c:pt idx="0">
                  <c:v>2019</c:v>
                </c:pt>
                <c:pt idx="1">
                  <c:v>2020</c:v>
                </c:pt>
                <c:pt idx="2">
                  <c:v>2021</c:v>
                </c:pt>
                <c:pt idx="3">
                  <c:v>2022</c:v>
                </c:pt>
              </c:numCache>
            </c:numRef>
          </c:cat>
          <c:val>
            <c:numRef>
              <c:f>工作表1!$A$2:$A$9</c:f>
              <c:numCache>
                <c:formatCode>General</c:formatCode>
                <c:ptCount val="4"/>
                <c:pt idx="0">
                  <c:v>7000</c:v>
                </c:pt>
                <c:pt idx="1">
                  <c:v>11000</c:v>
                </c:pt>
                <c:pt idx="2">
                  <c:v>17000</c:v>
                </c:pt>
                <c:pt idx="3">
                  <c:v>24000</c:v>
                </c:pt>
              </c:numCache>
            </c:numRef>
          </c:val>
          <c:extLst>
            <c:ext xmlns:c16="http://schemas.microsoft.com/office/drawing/2014/chart" uri="{C3380CC4-5D6E-409C-BE32-E72D297353CC}">
              <c16:uniqueId val="{00000000-5739-4F47-A64D-9A3DF435D2CC}"/>
            </c:ext>
          </c:extLst>
        </c:ser>
        <c:dLbls>
          <c:showLegendKey val="0"/>
          <c:showVal val="0"/>
          <c:showCatName val="0"/>
          <c:showSerName val="0"/>
          <c:showPercent val="0"/>
          <c:showBubbleSize val="0"/>
        </c:dLbls>
        <c:gapWidth val="40"/>
        <c:overlap val="100"/>
        <c:axId val="196401720"/>
        <c:axId val="196402048"/>
      </c:barChart>
      <c:catAx>
        <c:axId val="196401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baseline="0">
                <a:solidFill>
                  <a:schemeClr val="tx1">
                    <a:lumMod val="65000"/>
                    <a:lumOff val="35000"/>
                  </a:schemeClr>
                </a:solidFill>
                <a:latin typeface="+mn-lt"/>
                <a:ea typeface="+mn-ea"/>
                <a:cs typeface="+mn-cs"/>
              </a:defRPr>
            </a:pPr>
            <a:endParaRPr lang="zh-TW"/>
          </a:p>
        </c:txPr>
        <c:crossAx val="196402048"/>
        <c:crosses val="autoZero"/>
        <c:auto val="0"/>
        <c:lblAlgn val="ctr"/>
        <c:lblOffset val="100"/>
        <c:tickLblSkip val="1"/>
        <c:tickMarkSkip val="1"/>
        <c:noMultiLvlLbl val="0"/>
      </c:catAx>
      <c:valAx>
        <c:axId val="196402048"/>
        <c:scaling>
          <c:orientation val="minMax"/>
          <c:max val="25000"/>
          <c:min val="0"/>
        </c:scaling>
        <c:delete val="0"/>
        <c:axPos val="l"/>
        <c:majorGridlines>
          <c:spPr>
            <a:ln w="9525" cap="flat" cmpd="sng" algn="ctr">
              <a:noFill/>
              <a:round/>
            </a:ln>
            <a:effectLst/>
          </c:spPr>
        </c:majorGridlines>
        <c:numFmt formatCode="&quot;$&quot;#,##0_);[Red]\(&quot;$&quot;#,##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baseline="0">
                <a:solidFill>
                  <a:schemeClr val="tx1">
                    <a:lumMod val="65000"/>
                    <a:lumOff val="35000"/>
                  </a:schemeClr>
                </a:solidFill>
                <a:latin typeface="+mn-lt"/>
                <a:ea typeface="+mn-ea"/>
                <a:cs typeface="+mn-cs"/>
              </a:defRPr>
            </a:pPr>
            <a:endParaRPr lang="zh-TW"/>
          </a:p>
        </c:txPr>
        <c:crossAx val="19640172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baseline="0">
                <a:solidFill>
                  <a:schemeClr val="tx1">
                    <a:lumMod val="65000"/>
                    <a:lumOff val="35000"/>
                  </a:schemeClr>
                </a:solidFill>
                <a:latin typeface="+mn-lt"/>
                <a:ea typeface="+mn-ea"/>
                <a:cs typeface="+mn-cs"/>
              </a:defRPr>
            </a:pPr>
            <a:r>
              <a:rPr lang="zh-TW" altLang="en-US" sz="1862" b="0" i="0" u="none" strike="noStrike" baseline="0" dirty="0">
                <a:solidFill>
                  <a:prstClr val="black">
                    <a:lumMod val="65000"/>
                    <a:lumOff val="35000"/>
                  </a:prstClr>
                </a:solidFill>
                <a:latin typeface="微軟正黑體" panose="020B0604030504040204" pitchFamily="34" charset="-120"/>
                <a:ea typeface="微軟正黑體" panose="020B0604030504040204" pitchFamily="34" charset="-120"/>
              </a:rPr>
              <a:t>模型預測準確度</a:t>
            </a:r>
            <a:r>
              <a:rPr lang="en-US" altLang="zh-TW" sz="1862" b="0" i="0" u="none" strike="noStrike" baseline="0" dirty="0">
                <a:solidFill>
                  <a:prstClr val="black">
                    <a:lumMod val="65000"/>
                    <a:lumOff val="35000"/>
                  </a:prstClr>
                </a:solidFill>
                <a:latin typeface="微軟正黑體" panose="020B0604030504040204" pitchFamily="34" charset="-120"/>
                <a:ea typeface="微軟正黑體" panose="020B0604030504040204" pitchFamily="34" charset="-120"/>
              </a:rPr>
              <a:t>(</a:t>
            </a:r>
            <a:r>
              <a:rPr lang="zh-TW" altLang="en-US" sz="1862" b="0" i="0" u="none" strike="noStrike" baseline="0" dirty="0">
                <a:solidFill>
                  <a:prstClr val="black">
                    <a:lumMod val="65000"/>
                    <a:lumOff val="35000"/>
                  </a:prstClr>
                </a:solidFill>
                <a:latin typeface="微軟正黑體" panose="020B0604030504040204" pitchFamily="34" charset="-120"/>
                <a:ea typeface="微軟正黑體" panose="020B0604030504040204" pitchFamily="34" charset="-120"/>
              </a:rPr>
              <a:t>預測</a:t>
            </a:r>
            <a:r>
              <a:rPr lang="en-US" altLang="zh-TW" sz="1862" b="0" i="0" u="none" strike="noStrike" baseline="0" dirty="0">
                <a:solidFill>
                  <a:prstClr val="black">
                    <a:lumMod val="65000"/>
                    <a:lumOff val="35000"/>
                  </a:prstClr>
                </a:solidFill>
                <a:latin typeface="微軟正黑體" panose="020B0604030504040204" pitchFamily="34" charset="-120"/>
                <a:ea typeface="微軟正黑體" panose="020B0604030504040204" pitchFamily="34" charset="-120"/>
              </a:rPr>
              <a:t>3</a:t>
            </a:r>
            <a:r>
              <a:rPr lang="zh-TW" altLang="en-US" sz="1862" b="0" i="0" u="none" strike="noStrike" baseline="0" dirty="0">
                <a:solidFill>
                  <a:prstClr val="black">
                    <a:lumMod val="65000"/>
                    <a:lumOff val="35000"/>
                  </a:prstClr>
                </a:solidFill>
                <a:latin typeface="微軟正黑體" panose="020B0604030504040204" pitchFamily="34" charset="-120"/>
                <a:ea typeface="微軟正黑體" panose="020B0604030504040204" pitchFamily="34" charset="-120"/>
              </a:rPr>
              <a:t>個</a:t>
            </a:r>
            <a:r>
              <a:rPr lang="en-US" altLang="zh-TW" sz="1862" b="0" i="0" u="none" strike="noStrike" baseline="0" dirty="0">
                <a:solidFill>
                  <a:prstClr val="black">
                    <a:lumMod val="65000"/>
                    <a:lumOff val="35000"/>
                  </a:prstClr>
                </a:solidFill>
                <a:latin typeface="微軟正黑體" panose="020B0604030504040204" pitchFamily="34" charset="-120"/>
                <a:ea typeface="微軟正黑體" panose="020B0604030504040204" pitchFamily="34" charset="-120"/>
              </a:rPr>
              <a:t>)</a:t>
            </a:r>
            <a:endParaRPr lang="zh-TW" altLang="en-US" sz="1862" b="0" i="0" u="none" strike="noStrike" baseline="0" dirty="0">
              <a:solidFill>
                <a:prstClr val="black">
                  <a:lumMod val="65000"/>
                  <a:lumOff val="35000"/>
                </a:prstClr>
              </a:solidFill>
              <a:latin typeface="微軟正黑體" panose="020B0604030504040204" pitchFamily="34" charset="-120"/>
              <a:ea typeface="微軟正黑體" panose="020B0604030504040204" pitchFamily="34" charset="-120"/>
            </a:endParaRPr>
          </a:p>
        </c:rich>
      </c:tx>
      <c:layout>
        <c:manualLayout>
          <c:xMode val="edge"/>
          <c:yMode val="edge"/>
          <c:x val="0.35328705147952449"/>
          <c:y val="0.81467654971206793"/>
        </c:manualLayout>
      </c:layout>
      <c:overlay val="0"/>
      <c:spPr>
        <a:noFill/>
        <a:ln>
          <a:noFill/>
        </a:ln>
        <a:effectLst/>
      </c:spPr>
      <c:txPr>
        <a:bodyPr rot="0" spcFirstLastPara="1" vertOverflow="ellipsis" vert="horz" wrap="square" anchor="ctr" anchorCtr="1"/>
        <a:lstStyle/>
        <a:p>
          <a:pPr>
            <a:defRPr sz="1862" b="0" i="0" u="none" strike="noStrike" baseline="0">
              <a:solidFill>
                <a:schemeClr val="tx1">
                  <a:lumMod val="65000"/>
                  <a:lumOff val="35000"/>
                </a:schemeClr>
              </a:solidFill>
              <a:latin typeface="+mn-lt"/>
              <a:ea typeface="+mn-ea"/>
              <a:cs typeface="+mn-cs"/>
            </a:defRPr>
          </a:pPr>
          <a:endParaRPr lang="zh-TW"/>
        </a:p>
      </c:txPr>
    </c:title>
    <c:autoTitleDeleted val="0"/>
    <c:plotArea>
      <c:layout>
        <c:manualLayout>
          <c:layoutTarget val="inner"/>
          <c:xMode val="edge"/>
          <c:yMode val="edge"/>
          <c:x val="0.17614155213849442"/>
          <c:y val="5.624988606885642E-2"/>
          <c:w val="0.80449727930935733"/>
          <c:h val="0.67967397067669943"/>
        </c:manualLayout>
      </c:layout>
      <c:barChart>
        <c:barDir val="col"/>
        <c:grouping val="stacked"/>
        <c:varyColors val="0"/>
        <c:ser>
          <c:idx val="0"/>
          <c:order val="0"/>
          <c:tx>
            <c:strRef>
              <c:f>工作表1!$A$1</c:f>
              <c:strCache>
                <c:ptCount val="1"/>
                <c:pt idx="0">
                  <c:v>數列 1</c:v>
                </c:pt>
              </c:strCache>
            </c:strRef>
          </c:tx>
          <c:spPr>
            <a:solidFill>
              <a:schemeClr val="bg1">
                <a:lumMod val="65000"/>
              </a:schemeClr>
            </a:solidFill>
            <a:ln>
              <a:noFill/>
            </a:ln>
            <a:effectLst/>
          </c:spPr>
          <c:invertIfNegative val="0"/>
          <c:dPt>
            <c:idx val="3"/>
            <c:invertIfNegative val="0"/>
            <c:bubble3D val="0"/>
            <c:spPr>
              <a:solidFill>
                <a:srgbClr val="0070C0"/>
              </a:solidFill>
              <a:ln>
                <a:noFill/>
              </a:ln>
              <a:effectLst/>
            </c:spPr>
            <c:extLst>
              <c:ext xmlns:c16="http://schemas.microsoft.com/office/drawing/2014/chart" uri="{C3380CC4-5D6E-409C-BE32-E72D297353CC}">
                <c16:uniqueId val="{00000001-D5C4-456B-82AA-7C7AE7E62DBB}"/>
              </c:ext>
            </c:extLst>
          </c:dPt>
          <c:cat>
            <c:strRef>
              <c:f>工作表1!$B$2:$B$9</c:f>
              <c:strCache>
                <c:ptCount val="4"/>
                <c:pt idx="0">
                  <c:v>nn</c:v>
                </c:pt>
                <c:pt idx="1">
                  <c:v>lstm</c:v>
                </c:pt>
                <c:pt idx="2">
                  <c:v>cnn</c:v>
                </c:pt>
                <c:pt idx="3">
                  <c:v>ensemble</c:v>
                </c:pt>
              </c:strCache>
            </c:strRef>
          </c:cat>
          <c:val>
            <c:numRef>
              <c:f>工作表1!$A$2:$A$9</c:f>
              <c:numCache>
                <c:formatCode>General</c:formatCode>
                <c:ptCount val="4"/>
                <c:pt idx="0">
                  <c:v>0.88</c:v>
                </c:pt>
                <c:pt idx="1">
                  <c:v>0.89</c:v>
                </c:pt>
                <c:pt idx="2">
                  <c:v>0.88</c:v>
                </c:pt>
                <c:pt idx="3">
                  <c:v>0.92</c:v>
                </c:pt>
              </c:numCache>
            </c:numRef>
          </c:val>
          <c:extLst>
            <c:ext xmlns:c16="http://schemas.microsoft.com/office/drawing/2014/chart" uri="{C3380CC4-5D6E-409C-BE32-E72D297353CC}">
              <c16:uniqueId val="{00000002-D5C4-456B-82AA-7C7AE7E62DBB}"/>
            </c:ext>
          </c:extLst>
        </c:ser>
        <c:dLbls>
          <c:showLegendKey val="0"/>
          <c:showVal val="0"/>
          <c:showCatName val="0"/>
          <c:showSerName val="0"/>
          <c:showPercent val="0"/>
          <c:showBubbleSize val="0"/>
        </c:dLbls>
        <c:gapWidth val="40"/>
        <c:overlap val="100"/>
        <c:axId val="196401720"/>
        <c:axId val="196402048"/>
      </c:barChart>
      <c:catAx>
        <c:axId val="196401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baseline="0">
                <a:solidFill>
                  <a:schemeClr val="tx1">
                    <a:lumMod val="65000"/>
                    <a:lumOff val="35000"/>
                  </a:schemeClr>
                </a:solidFill>
                <a:latin typeface="+mn-lt"/>
                <a:ea typeface="+mn-ea"/>
                <a:cs typeface="+mn-cs"/>
              </a:defRPr>
            </a:pPr>
            <a:endParaRPr lang="zh-TW"/>
          </a:p>
        </c:txPr>
        <c:crossAx val="196402048"/>
        <c:crosses val="autoZero"/>
        <c:auto val="0"/>
        <c:lblAlgn val="ctr"/>
        <c:lblOffset val="100"/>
        <c:tickLblSkip val="1"/>
        <c:tickMarkSkip val="1"/>
        <c:noMultiLvlLbl val="0"/>
      </c:catAx>
      <c:valAx>
        <c:axId val="196402048"/>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baseline="0">
                <a:solidFill>
                  <a:schemeClr val="tx1">
                    <a:lumMod val="65000"/>
                    <a:lumOff val="35000"/>
                  </a:schemeClr>
                </a:solidFill>
                <a:latin typeface="+mn-lt"/>
                <a:ea typeface="+mn-ea"/>
                <a:cs typeface="+mn-cs"/>
              </a:defRPr>
            </a:pPr>
            <a:endParaRPr lang="zh-TW"/>
          </a:p>
        </c:txPr>
        <c:crossAx val="1964017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baseline="0">
                <a:solidFill>
                  <a:schemeClr val="tx1">
                    <a:lumMod val="65000"/>
                    <a:lumOff val="35000"/>
                  </a:schemeClr>
                </a:solidFill>
                <a:latin typeface="+mn-lt"/>
                <a:ea typeface="+mn-ea"/>
                <a:cs typeface="+mn-cs"/>
              </a:defRPr>
            </a:pPr>
            <a:r>
              <a:rPr lang="en-US" altLang="zh-TW" sz="1862" b="0" i="0" u="none" strike="noStrike" baseline="0" dirty="0">
                <a:solidFill>
                  <a:prstClr val="black">
                    <a:lumMod val="65000"/>
                    <a:lumOff val="35000"/>
                  </a:prstClr>
                </a:solidFill>
                <a:latin typeface="微軟正黑體" panose="020B0604030504040204" pitchFamily="34" charset="-120"/>
                <a:ea typeface="微軟正黑體" panose="020B0604030504040204" pitchFamily="34" charset="-120"/>
              </a:rPr>
              <a:t>Google vs  CMU</a:t>
            </a:r>
            <a:r>
              <a:rPr lang="zh-TW" altLang="en-US" sz="1862" b="0" i="0" u="none" strike="noStrike" baseline="0" dirty="0">
                <a:solidFill>
                  <a:prstClr val="black">
                    <a:lumMod val="65000"/>
                    <a:lumOff val="35000"/>
                  </a:prstClr>
                </a:solidFill>
                <a:latin typeface="微軟正黑體" panose="020B0604030504040204" pitchFamily="34" charset="-120"/>
                <a:ea typeface="微軟正黑體" panose="020B0604030504040204" pitchFamily="34" charset="-120"/>
              </a:rPr>
              <a:t> </a:t>
            </a:r>
            <a:r>
              <a:rPr lang="en-US" altLang="zh-TW" sz="1862" b="0" i="0" u="none" strike="noStrike" baseline="0" dirty="0">
                <a:solidFill>
                  <a:prstClr val="black">
                    <a:lumMod val="65000"/>
                    <a:lumOff val="35000"/>
                  </a:prstClr>
                </a:solidFill>
                <a:latin typeface="微軟正黑體" panose="020B0604030504040204" pitchFamily="34" charset="-120"/>
                <a:ea typeface="微軟正黑體" panose="020B0604030504040204" pitchFamily="34" charset="-120"/>
              </a:rPr>
              <a:t>Sphinx</a:t>
            </a:r>
            <a:r>
              <a:rPr lang="zh-TW" altLang="en-US" sz="1862" b="0" i="0" u="none" strike="noStrike" baseline="0" dirty="0">
                <a:solidFill>
                  <a:prstClr val="black">
                    <a:lumMod val="65000"/>
                    <a:lumOff val="35000"/>
                  </a:prstClr>
                </a:solidFill>
                <a:latin typeface="微軟正黑體" panose="020B0604030504040204" pitchFamily="34" charset="-120"/>
                <a:ea typeface="微軟正黑體" panose="020B0604030504040204" pitchFamily="34" charset="-120"/>
              </a:rPr>
              <a:t> 效果比較</a:t>
            </a:r>
          </a:p>
        </c:rich>
      </c:tx>
      <c:layout>
        <c:manualLayout>
          <c:xMode val="edge"/>
          <c:yMode val="edge"/>
          <c:x val="0.19429218903338596"/>
          <c:y val="0.83746548015359301"/>
        </c:manualLayout>
      </c:layout>
      <c:overlay val="0"/>
      <c:spPr>
        <a:noFill/>
        <a:ln>
          <a:noFill/>
        </a:ln>
        <a:effectLst/>
      </c:spPr>
      <c:txPr>
        <a:bodyPr rot="0" spcFirstLastPara="1" vertOverflow="ellipsis" vert="horz" wrap="square" anchor="ctr" anchorCtr="1"/>
        <a:lstStyle/>
        <a:p>
          <a:pPr>
            <a:defRPr sz="1862" b="0" i="0" u="none" strike="noStrike" baseline="0">
              <a:solidFill>
                <a:schemeClr val="tx1">
                  <a:lumMod val="65000"/>
                  <a:lumOff val="35000"/>
                </a:schemeClr>
              </a:solidFill>
              <a:latin typeface="+mn-lt"/>
              <a:ea typeface="+mn-ea"/>
              <a:cs typeface="+mn-cs"/>
            </a:defRPr>
          </a:pPr>
          <a:endParaRPr lang="zh-TW"/>
        </a:p>
      </c:txPr>
    </c:title>
    <c:autoTitleDeleted val="0"/>
    <c:plotArea>
      <c:layout>
        <c:manualLayout>
          <c:layoutTarget val="inner"/>
          <c:xMode val="edge"/>
          <c:yMode val="edge"/>
          <c:x val="0.17614155213849442"/>
          <c:y val="5.624988606885642E-2"/>
          <c:w val="0.80449727930935733"/>
          <c:h val="0.67967397067669943"/>
        </c:manualLayout>
      </c:layout>
      <c:barChart>
        <c:barDir val="col"/>
        <c:grouping val="stacked"/>
        <c:varyColors val="0"/>
        <c:ser>
          <c:idx val="0"/>
          <c:order val="0"/>
          <c:tx>
            <c:strRef>
              <c:f>工作表1!$A$1</c:f>
              <c:strCache>
                <c:ptCount val="1"/>
                <c:pt idx="0">
                  <c:v>數列 1</c:v>
                </c:pt>
              </c:strCache>
            </c:strRef>
          </c:tx>
          <c:spPr>
            <a:solidFill>
              <a:schemeClr val="bg1">
                <a:lumMod val="95000"/>
              </a:schemeClr>
            </a:solidFill>
            <a:ln>
              <a:noFill/>
            </a:ln>
            <a:effectLst/>
          </c:spPr>
          <c:invertIfNegative val="0"/>
          <c:dPt>
            <c:idx val="2"/>
            <c:invertIfNegative val="0"/>
            <c:bubble3D val="0"/>
            <c:spPr>
              <a:solidFill>
                <a:srgbClr val="0070C0"/>
              </a:solidFill>
              <a:ln>
                <a:noFill/>
              </a:ln>
              <a:effectLst/>
            </c:spPr>
            <c:extLst>
              <c:ext xmlns:c16="http://schemas.microsoft.com/office/drawing/2014/chart" uri="{C3380CC4-5D6E-409C-BE32-E72D297353CC}">
                <c16:uniqueId val="{00000001-2F1D-43BA-9282-9E5E59A6086C}"/>
              </c:ext>
            </c:extLst>
          </c:dPt>
          <c:cat>
            <c:strRef>
              <c:f>工作表1!$B$2:$B$9</c:f>
              <c:strCache>
                <c:ptCount val="4"/>
                <c:pt idx="0">
                  <c:v>文本</c:v>
                </c:pt>
                <c:pt idx="1">
                  <c:v>google api</c:v>
                </c:pt>
                <c:pt idx="2">
                  <c:v>CMU Sphinx 自建字典</c:v>
                </c:pt>
                <c:pt idx="3">
                  <c:v>CMU Sphinx</c:v>
                </c:pt>
              </c:strCache>
            </c:strRef>
          </c:cat>
          <c:val>
            <c:numRef>
              <c:f>工作表1!$A$2:$A$9</c:f>
              <c:numCache>
                <c:formatCode>General</c:formatCode>
                <c:ptCount val="4"/>
                <c:pt idx="0">
                  <c:v>0.9355</c:v>
                </c:pt>
                <c:pt idx="1">
                  <c:v>0.90322580645161199</c:v>
                </c:pt>
                <c:pt idx="2">
                  <c:v>0.70967741935483797</c:v>
                </c:pt>
                <c:pt idx="3">
                  <c:v>0.41935483870967699</c:v>
                </c:pt>
              </c:numCache>
            </c:numRef>
          </c:val>
          <c:extLst>
            <c:ext xmlns:c16="http://schemas.microsoft.com/office/drawing/2014/chart" uri="{C3380CC4-5D6E-409C-BE32-E72D297353CC}">
              <c16:uniqueId val="{00000002-1FDA-43D1-87D6-77CA8D6A8A94}"/>
            </c:ext>
          </c:extLst>
        </c:ser>
        <c:dLbls>
          <c:showLegendKey val="0"/>
          <c:showVal val="0"/>
          <c:showCatName val="0"/>
          <c:showSerName val="0"/>
          <c:showPercent val="0"/>
          <c:showBubbleSize val="0"/>
        </c:dLbls>
        <c:gapWidth val="40"/>
        <c:overlap val="100"/>
        <c:axId val="196401720"/>
        <c:axId val="196402048"/>
      </c:barChart>
      <c:catAx>
        <c:axId val="196401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baseline="0">
                <a:solidFill>
                  <a:schemeClr val="tx1">
                    <a:lumMod val="65000"/>
                    <a:lumOff val="35000"/>
                  </a:schemeClr>
                </a:solidFill>
                <a:latin typeface="+mn-lt"/>
                <a:ea typeface="+mn-ea"/>
                <a:cs typeface="+mn-cs"/>
              </a:defRPr>
            </a:pPr>
            <a:endParaRPr lang="zh-TW"/>
          </a:p>
        </c:txPr>
        <c:crossAx val="196402048"/>
        <c:crosses val="autoZero"/>
        <c:auto val="0"/>
        <c:lblAlgn val="ctr"/>
        <c:lblOffset val="100"/>
        <c:tickLblSkip val="1"/>
        <c:tickMarkSkip val="1"/>
        <c:noMultiLvlLbl val="0"/>
      </c:catAx>
      <c:valAx>
        <c:axId val="196402048"/>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baseline="0">
                <a:solidFill>
                  <a:schemeClr val="tx1">
                    <a:lumMod val="65000"/>
                    <a:lumOff val="35000"/>
                  </a:schemeClr>
                </a:solidFill>
                <a:latin typeface="+mn-lt"/>
                <a:ea typeface="+mn-ea"/>
                <a:cs typeface="+mn-cs"/>
              </a:defRPr>
            </a:pPr>
            <a:endParaRPr lang="zh-TW"/>
          </a:p>
        </c:txPr>
        <c:crossAx val="1964017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4"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image" Target="../media/image20.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6.png"/></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image" Target="../media/image20.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image" Target="../media/image11.png"/><Relationship Id="rId4" Type="http://schemas.openxmlformats.org/officeDocument/2006/relationships/image" Target="../media/image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image" Target="../media/image20.png"/><Relationship Id="rId6" Type="http://schemas.openxmlformats.org/officeDocument/2006/relationships/image" Target="../media/image14.png"/><Relationship Id="rId5" Type="http://schemas.openxmlformats.org/officeDocument/2006/relationships/image" Target="../media/image22.png"/><Relationship Id="rId4" Type="http://schemas.openxmlformats.org/officeDocument/2006/relationships/image" Target="../media/image2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image" Target="../media/image20.png"/><Relationship Id="rId6" Type="http://schemas.openxmlformats.org/officeDocument/2006/relationships/image" Target="../media/image14.png"/><Relationship Id="rId5" Type="http://schemas.openxmlformats.org/officeDocument/2006/relationships/image" Target="../media/image22.png"/><Relationship Id="rId4"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99B82E-C3BE-48A0-BB2B-43EA4FCF8F9F}"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zh-TW" altLang="en-US"/>
        </a:p>
      </dgm:t>
    </dgm:pt>
    <dgm:pt modelId="{3C7F5437-4B29-41FF-84B9-78DECF4258E1}">
      <dgm:prSet phldrT="[文字]"/>
      <dgm:spPr/>
      <dgm:t>
        <a:bodyPr/>
        <a:lstStyle/>
        <a:p>
          <a:r>
            <a:rPr lang="zh-TW" altLang="en-US" b="0" i="0" dirty="0">
              <a:latin typeface="微軟正黑體" panose="020B0604030504040204" pitchFamily="34" charset="-120"/>
              <a:ea typeface="微軟正黑體" panose="020B0604030504040204" pitchFamily="34" charset="-120"/>
            </a:rPr>
            <a:t>手機助理語音辨識功能</a:t>
          </a:r>
          <a:endParaRPr lang="zh-TW" altLang="en-US" dirty="0">
            <a:latin typeface="微軟正黑體" panose="020B0604030504040204" pitchFamily="34" charset="-120"/>
            <a:ea typeface="微軟正黑體" panose="020B0604030504040204" pitchFamily="34" charset="-120"/>
          </a:endParaRPr>
        </a:p>
      </dgm:t>
    </dgm:pt>
    <dgm:pt modelId="{9FC86C53-180A-447B-B647-36D6B5000123}" type="parTrans" cxnId="{287B5FDD-7B9C-4884-8E13-8305DC453679}">
      <dgm:prSet/>
      <dgm:spPr/>
      <dgm:t>
        <a:bodyPr/>
        <a:lstStyle/>
        <a:p>
          <a:endParaRPr lang="zh-TW" altLang="en-US"/>
        </a:p>
      </dgm:t>
    </dgm:pt>
    <dgm:pt modelId="{303FD5E2-E4E3-4771-971E-F3A45175D5A6}" type="sibTrans" cxnId="{287B5FDD-7B9C-4884-8E13-8305DC453679}">
      <dgm:prSet/>
      <dgm:spPr/>
      <dgm:t>
        <a:bodyPr/>
        <a:lstStyle/>
        <a:p>
          <a:endParaRPr lang="zh-TW" altLang="en-US"/>
        </a:p>
      </dgm:t>
    </dgm:pt>
    <dgm:pt modelId="{58796B22-3E76-473E-B754-8A22E2C453EB}">
      <dgm:prSet phldrT="[文字]"/>
      <dgm:spPr>
        <a:blipFill rotWithShape="0">
          <a:blip xmlns:r="http://schemas.openxmlformats.org/officeDocument/2006/relationships" r:embed="rId1"/>
          <a:srcRect/>
          <a:stretch>
            <a:fillRect/>
          </a:stretch>
        </a:blipFill>
      </dgm:spPr>
      <dgm:t>
        <a:bodyPr/>
        <a:lstStyle/>
        <a:p>
          <a:r>
            <a:rPr lang="zh-TW" altLang="en-US" dirty="0"/>
            <a:t> </a:t>
          </a:r>
        </a:p>
      </dgm:t>
    </dgm:pt>
    <dgm:pt modelId="{5FD9AEE4-7BB9-4407-996B-A47C5C00648A}" type="parTrans" cxnId="{CA073CA0-3C8F-4ED3-8066-4437775E2907}">
      <dgm:prSet/>
      <dgm:spPr/>
      <dgm:t>
        <a:bodyPr/>
        <a:lstStyle/>
        <a:p>
          <a:endParaRPr lang="zh-TW" altLang="en-US"/>
        </a:p>
      </dgm:t>
    </dgm:pt>
    <dgm:pt modelId="{2481BAD1-70A0-48D9-9878-81BA21058EA8}" type="sibTrans" cxnId="{CA073CA0-3C8F-4ED3-8066-4437775E2907}">
      <dgm:prSet/>
      <dgm:spPr/>
      <dgm:t>
        <a:bodyPr/>
        <a:lstStyle/>
        <a:p>
          <a:endParaRPr lang="zh-TW" altLang="en-US"/>
        </a:p>
      </dgm:t>
    </dgm:pt>
    <dgm:pt modelId="{9FFE7BD7-B3D2-4000-BBB0-CA90988EC1C2}">
      <dgm:prSet phldrT="[文字]"/>
      <dgm:spPr/>
      <dgm:t>
        <a:bodyPr/>
        <a:lstStyle/>
        <a:p>
          <a:r>
            <a:rPr lang="zh-TW" altLang="en-US" b="0" i="0" dirty="0">
              <a:latin typeface="微軟正黑體" panose="020B0604030504040204" pitchFamily="34" charset="-120"/>
              <a:ea typeface="微軟正黑體" panose="020B0604030504040204" pitchFamily="34" charset="-120"/>
            </a:rPr>
            <a:t>串流影音網站的推薦</a:t>
          </a:r>
          <a:endParaRPr lang="zh-TW" altLang="en-US" dirty="0">
            <a:latin typeface="微軟正黑體" panose="020B0604030504040204" pitchFamily="34" charset="-120"/>
            <a:ea typeface="微軟正黑體" panose="020B0604030504040204" pitchFamily="34" charset="-120"/>
          </a:endParaRPr>
        </a:p>
      </dgm:t>
    </dgm:pt>
    <dgm:pt modelId="{0DA68E46-1AC5-4890-8183-82D278D462F3}" type="parTrans" cxnId="{D89CA270-0655-4BF9-A38C-0A070F06B6C4}">
      <dgm:prSet/>
      <dgm:spPr/>
      <dgm:t>
        <a:bodyPr/>
        <a:lstStyle/>
        <a:p>
          <a:endParaRPr lang="zh-TW" altLang="en-US"/>
        </a:p>
      </dgm:t>
    </dgm:pt>
    <dgm:pt modelId="{11EFAB2E-9525-46B2-A87C-6F26AF7EA943}" type="sibTrans" cxnId="{D89CA270-0655-4BF9-A38C-0A070F06B6C4}">
      <dgm:prSet/>
      <dgm:spPr/>
      <dgm:t>
        <a:bodyPr/>
        <a:lstStyle/>
        <a:p>
          <a:endParaRPr lang="zh-TW" altLang="en-US"/>
        </a:p>
      </dgm:t>
    </dgm:pt>
    <dgm:pt modelId="{8416602A-3553-4C6A-B16C-7E2A302419EC}">
      <dgm:prSet phldrT="[文字]"/>
      <dgm:spPr/>
      <dgm:t>
        <a:bodyPr/>
        <a:lstStyle/>
        <a:p>
          <a:r>
            <a:rPr lang="en-US" altLang="zh-TW" dirty="0" err="1">
              <a:latin typeface="微軟正黑體" panose="020B0604030504040204" pitchFamily="34" charset="-120"/>
              <a:ea typeface="微軟正黑體" panose="020B0604030504040204" pitchFamily="34" charset="-120"/>
            </a:rPr>
            <a:t>Youtube</a:t>
          </a:r>
          <a:r>
            <a:rPr lang="en-US" altLang="zh-TW" dirty="0">
              <a:latin typeface="微軟正黑體" panose="020B0604030504040204" pitchFamily="34" charset="-120"/>
              <a:ea typeface="微軟正黑體" panose="020B0604030504040204" pitchFamily="34" charset="-120"/>
            </a:rPr>
            <a:t> Spotify</a:t>
          </a:r>
          <a:endParaRPr lang="zh-TW" altLang="en-US" dirty="0">
            <a:latin typeface="微軟正黑體" panose="020B0604030504040204" pitchFamily="34" charset="-120"/>
            <a:ea typeface="微軟正黑體" panose="020B0604030504040204" pitchFamily="34" charset="-120"/>
          </a:endParaRPr>
        </a:p>
      </dgm:t>
    </dgm:pt>
    <dgm:pt modelId="{88D5F5D1-AB5B-4D4B-81D7-42B0815B973D}" type="parTrans" cxnId="{632AAF70-7EEA-4B9A-80C4-8A168F86C686}">
      <dgm:prSet/>
      <dgm:spPr/>
      <dgm:t>
        <a:bodyPr/>
        <a:lstStyle/>
        <a:p>
          <a:endParaRPr lang="zh-TW" altLang="en-US"/>
        </a:p>
      </dgm:t>
    </dgm:pt>
    <dgm:pt modelId="{99071651-5B67-43D0-897B-01F4A42CBFD9}" type="sibTrans" cxnId="{632AAF70-7EEA-4B9A-80C4-8A168F86C686}">
      <dgm:prSet/>
      <dgm:spPr/>
      <dgm:t>
        <a:bodyPr/>
        <a:lstStyle/>
        <a:p>
          <a:endParaRPr lang="zh-TW" altLang="en-US"/>
        </a:p>
      </dgm:t>
    </dgm:pt>
    <dgm:pt modelId="{0E96CE2D-65F6-4003-A93D-769BB09F91E5}">
      <dgm:prSet phldrT="[文字]"/>
      <dgm:spPr>
        <a:blipFill rotWithShape="0">
          <a:blip xmlns:r="http://schemas.openxmlformats.org/officeDocument/2006/relationships" r:embed="rId2"/>
          <a:srcRect/>
          <a:stretch>
            <a:fillRect t="-18000" b="-18000"/>
          </a:stretch>
        </a:blipFill>
      </dgm:spPr>
      <dgm:t>
        <a:bodyPr/>
        <a:lstStyle/>
        <a:p>
          <a:r>
            <a:rPr lang="zh-TW" altLang="en-US" dirty="0"/>
            <a:t> </a:t>
          </a:r>
        </a:p>
      </dgm:t>
    </dgm:pt>
    <dgm:pt modelId="{861F4195-7C6A-4ED6-8BC6-21C86D4C94A0}" type="parTrans" cxnId="{3991C893-2B77-492C-BA3E-5E3250BA3CB6}">
      <dgm:prSet/>
      <dgm:spPr/>
      <dgm:t>
        <a:bodyPr/>
        <a:lstStyle/>
        <a:p>
          <a:endParaRPr lang="zh-TW" altLang="en-US"/>
        </a:p>
      </dgm:t>
    </dgm:pt>
    <dgm:pt modelId="{B5A81A6F-D28A-426E-B06B-32531B777714}" type="sibTrans" cxnId="{3991C893-2B77-492C-BA3E-5E3250BA3CB6}">
      <dgm:prSet/>
      <dgm:spPr/>
      <dgm:t>
        <a:bodyPr/>
        <a:lstStyle/>
        <a:p>
          <a:endParaRPr lang="zh-TW" altLang="en-US"/>
        </a:p>
      </dgm:t>
    </dgm:pt>
    <dgm:pt modelId="{26F9B7C7-918A-48EB-9D8A-C3B83357CADC}">
      <dgm:prSet phldrT="[文字]"/>
      <dgm:spPr/>
      <dgm:t>
        <a:bodyPr/>
        <a:lstStyle/>
        <a:p>
          <a:r>
            <a:rPr lang="zh-TW" altLang="en-US" b="0" i="0" dirty="0">
              <a:latin typeface="微軟正黑體" panose="020B0604030504040204" pitchFamily="34" charset="-120"/>
              <a:ea typeface="微軟正黑體" panose="020B0604030504040204" pitchFamily="34" charset="-120"/>
            </a:rPr>
            <a:t>最佳路線規劃</a:t>
          </a:r>
          <a:endParaRPr lang="zh-TW" altLang="en-US" dirty="0">
            <a:latin typeface="微軟正黑體" panose="020B0604030504040204" pitchFamily="34" charset="-120"/>
            <a:ea typeface="微軟正黑體" panose="020B0604030504040204" pitchFamily="34" charset="-120"/>
          </a:endParaRPr>
        </a:p>
      </dgm:t>
    </dgm:pt>
    <dgm:pt modelId="{A691F08F-21F3-4279-BC66-5D3650D3293A}" type="parTrans" cxnId="{224461FD-76A2-49AD-A7C9-38BB91A45882}">
      <dgm:prSet/>
      <dgm:spPr/>
      <dgm:t>
        <a:bodyPr/>
        <a:lstStyle/>
        <a:p>
          <a:endParaRPr lang="zh-TW" altLang="en-US"/>
        </a:p>
      </dgm:t>
    </dgm:pt>
    <dgm:pt modelId="{95C26BD2-38BC-467B-A300-59271C8BD7E7}" type="sibTrans" cxnId="{224461FD-76A2-49AD-A7C9-38BB91A45882}">
      <dgm:prSet/>
      <dgm:spPr/>
      <dgm:t>
        <a:bodyPr/>
        <a:lstStyle/>
        <a:p>
          <a:endParaRPr lang="zh-TW" altLang="en-US"/>
        </a:p>
      </dgm:t>
    </dgm:pt>
    <dgm:pt modelId="{5F900E36-A391-433B-B747-F99338ACB20F}">
      <dgm:prSet phldrT="[文字]"/>
      <dgm:spPr/>
      <dgm:t>
        <a:bodyPr/>
        <a:lstStyle/>
        <a:p>
          <a:r>
            <a:rPr lang="zh-TW" altLang="en-US" dirty="0">
              <a:latin typeface="微軟正黑體" panose="020B0604030504040204" pitchFamily="34" charset="-120"/>
              <a:ea typeface="微軟正黑體" panose="020B0604030504040204" pitchFamily="34" charset="-120"/>
            </a:rPr>
            <a:t>自動駕駛</a:t>
          </a:r>
        </a:p>
      </dgm:t>
    </dgm:pt>
    <dgm:pt modelId="{A2FF781F-7D0C-4F02-9F9A-1BEADA8295B3}" type="parTrans" cxnId="{F682105F-8298-47E3-BEC4-891A9DF206A6}">
      <dgm:prSet/>
      <dgm:spPr/>
      <dgm:t>
        <a:bodyPr/>
        <a:lstStyle/>
        <a:p>
          <a:endParaRPr lang="zh-TW" altLang="en-US"/>
        </a:p>
      </dgm:t>
    </dgm:pt>
    <dgm:pt modelId="{403E9464-718E-4359-A134-B640CF6B1EAF}" type="sibTrans" cxnId="{F682105F-8298-47E3-BEC4-891A9DF206A6}">
      <dgm:prSet/>
      <dgm:spPr/>
      <dgm:t>
        <a:bodyPr/>
        <a:lstStyle/>
        <a:p>
          <a:endParaRPr lang="zh-TW" altLang="en-US"/>
        </a:p>
      </dgm:t>
    </dgm:pt>
    <dgm:pt modelId="{C16A116B-6069-49DF-82C3-BCAEBD1821AA}">
      <dgm:prSet phldrT="[文字]"/>
      <dgm:spPr>
        <a:blipFill rotWithShape="0">
          <a:blip xmlns:r="http://schemas.openxmlformats.org/officeDocument/2006/relationships" r:embed="rId3"/>
          <a:srcRect/>
          <a:stretch>
            <a:fillRect l="-33000" r="-33000"/>
          </a:stretch>
        </a:blipFill>
      </dgm:spPr>
      <dgm:t>
        <a:bodyPr/>
        <a:lstStyle/>
        <a:p>
          <a:r>
            <a:rPr lang="zh-TW" altLang="en-US" dirty="0"/>
            <a:t> </a:t>
          </a:r>
        </a:p>
      </dgm:t>
    </dgm:pt>
    <dgm:pt modelId="{519ED886-BE76-4878-9393-CED25544841B}" type="sibTrans" cxnId="{09BE9739-6303-4B04-855F-3019C45D97D2}">
      <dgm:prSet/>
      <dgm:spPr/>
      <dgm:t>
        <a:bodyPr/>
        <a:lstStyle/>
        <a:p>
          <a:endParaRPr lang="zh-TW" altLang="en-US"/>
        </a:p>
      </dgm:t>
    </dgm:pt>
    <dgm:pt modelId="{2223C5FE-AE64-4F51-8321-392F7A80B1D3}" type="parTrans" cxnId="{09BE9739-6303-4B04-855F-3019C45D97D2}">
      <dgm:prSet/>
      <dgm:spPr/>
      <dgm:t>
        <a:bodyPr/>
        <a:lstStyle/>
        <a:p>
          <a:endParaRPr lang="zh-TW" altLang="en-US"/>
        </a:p>
      </dgm:t>
    </dgm:pt>
    <dgm:pt modelId="{487FBB22-2D78-411F-B19D-4ABE03613F8F}" type="pres">
      <dgm:prSet presAssocID="{2499B82E-C3BE-48A0-BB2B-43EA4FCF8F9F}" presName="composite" presStyleCnt="0">
        <dgm:presLayoutVars>
          <dgm:chMax val="5"/>
          <dgm:dir/>
          <dgm:animLvl val="ctr"/>
          <dgm:resizeHandles val="exact"/>
        </dgm:presLayoutVars>
      </dgm:prSet>
      <dgm:spPr/>
    </dgm:pt>
    <dgm:pt modelId="{CAED0C46-99A6-419D-A877-270C1288DCB2}" type="pres">
      <dgm:prSet presAssocID="{2499B82E-C3BE-48A0-BB2B-43EA4FCF8F9F}" presName="cycle" presStyleCnt="0"/>
      <dgm:spPr/>
    </dgm:pt>
    <dgm:pt modelId="{1CA01643-2B27-458F-A6E0-146DF3CCDB05}" type="pres">
      <dgm:prSet presAssocID="{2499B82E-C3BE-48A0-BB2B-43EA4FCF8F9F}" presName="centerShape" presStyleCnt="0"/>
      <dgm:spPr/>
    </dgm:pt>
    <dgm:pt modelId="{3950901A-85F6-43AE-AEAF-66988434E733}" type="pres">
      <dgm:prSet presAssocID="{2499B82E-C3BE-48A0-BB2B-43EA4FCF8F9F}" presName="connSite" presStyleLbl="node1" presStyleIdx="0" presStyleCnt="4"/>
      <dgm:spPr/>
    </dgm:pt>
    <dgm:pt modelId="{3250013D-876F-4DC6-AB84-F0C55F5ED08B}" type="pres">
      <dgm:prSet presAssocID="{2499B82E-C3BE-48A0-BB2B-43EA4FCF8F9F}" presName="visible" presStyleLbl="node1" presStyleIdx="0" presStyleCnt="4"/>
      <dgm:spPr>
        <a:blipFill rotWithShape="1">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0B683FCE-031E-4F91-918D-F7039C6BCF0B}" type="pres">
      <dgm:prSet presAssocID="{2223C5FE-AE64-4F51-8321-392F7A80B1D3}" presName="Name25" presStyleLbl="parChTrans1D1" presStyleIdx="0" presStyleCnt="3"/>
      <dgm:spPr/>
    </dgm:pt>
    <dgm:pt modelId="{B23718BF-B092-43A7-B6AA-C8084585D433}" type="pres">
      <dgm:prSet presAssocID="{C16A116B-6069-49DF-82C3-BCAEBD1821AA}" presName="node" presStyleCnt="0"/>
      <dgm:spPr/>
    </dgm:pt>
    <dgm:pt modelId="{C9B1F6D3-B29F-4BA2-9DE8-9C16D0B91531}" type="pres">
      <dgm:prSet presAssocID="{C16A116B-6069-49DF-82C3-BCAEBD1821AA}" presName="parentNode" presStyleLbl="node1" presStyleIdx="1" presStyleCnt="4">
        <dgm:presLayoutVars>
          <dgm:chMax val="1"/>
          <dgm:bulletEnabled val="1"/>
        </dgm:presLayoutVars>
      </dgm:prSet>
      <dgm:spPr/>
    </dgm:pt>
    <dgm:pt modelId="{FE83B3B2-D87B-4416-9AC6-DCB068B4084B}" type="pres">
      <dgm:prSet presAssocID="{C16A116B-6069-49DF-82C3-BCAEBD1821AA}" presName="childNode" presStyleLbl="revTx" presStyleIdx="0" presStyleCnt="3">
        <dgm:presLayoutVars>
          <dgm:bulletEnabled val="1"/>
        </dgm:presLayoutVars>
      </dgm:prSet>
      <dgm:spPr/>
    </dgm:pt>
    <dgm:pt modelId="{76D4757E-ECEB-4C65-9BD6-B8AA2723E3E1}" type="pres">
      <dgm:prSet presAssocID="{5FD9AEE4-7BB9-4407-996B-A47C5C00648A}" presName="Name25" presStyleLbl="parChTrans1D1" presStyleIdx="1" presStyleCnt="3"/>
      <dgm:spPr/>
    </dgm:pt>
    <dgm:pt modelId="{294958DA-D5E6-4731-AF11-8A86EF74D2AA}" type="pres">
      <dgm:prSet presAssocID="{58796B22-3E76-473E-B754-8A22E2C453EB}" presName="node" presStyleCnt="0"/>
      <dgm:spPr/>
    </dgm:pt>
    <dgm:pt modelId="{BD08AF0F-CEEF-457F-B0E3-114183257445}" type="pres">
      <dgm:prSet presAssocID="{58796B22-3E76-473E-B754-8A22E2C453EB}" presName="parentNode" presStyleLbl="node1" presStyleIdx="2" presStyleCnt="4">
        <dgm:presLayoutVars>
          <dgm:chMax val="1"/>
          <dgm:bulletEnabled val="1"/>
        </dgm:presLayoutVars>
      </dgm:prSet>
      <dgm:spPr/>
    </dgm:pt>
    <dgm:pt modelId="{99F24BA5-2191-478D-BC4D-6671A1493CAC}" type="pres">
      <dgm:prSet presAssocID="{58796B22-3E76-473E-B754-8A22E2C453EB}" presName="childNode" presStyleLbl="revTx" presStyleIdx="1" presStyleCnt="3">
        <dgm:presLayoutVars>
          <dgm:bulletEnabled val="1"/>
        </dgm:presLayoutVars>
      </dgm:prSet>
      <dgm:spPr/>
    </dgm:pt>
    <dgm:pt modelId="{76CB91FA-8CE3-4C47-985C-FFBB305607DB}" type="pres">
      <dgm:prSet presAssocID="{861F4195-7C6A-4ED6-8BC6-21C86D4C94A0}" presName="Name25" presStyleLbl="parChTrans1D1" presStyleIdx="2" presStyleCnt="3"/>
      <dgm:spPr/>
    </dgm:pt>
    <dgm:pt modelId="{0CA77D1E-A88E-4625-89B4-8950DBEB83B5}" type="pres">
      <dgm:prSet presAssocID="{0E96CE2D-65F6-4003-A93D-769BB09F91E5}" presName="node" presStyleCnt="0"/>
      <dgm:spPr/>
    </dgm:pt>
    <dgm:pt modelId="{E68B4186-DDF9-4B78-A8FC-1BC2BCCB9287}" type="pres">
      <dgm:prSet presAssocID="{0E96CE2D-65F6-4003-A93D-769BB09F91E5}" presName="parentNode" presStyleLbl="node1" presStyleIdx="3" presStyleCnt="4" custScaleX="92275" custScaleY="90996">
        <dgm:presLayoutVars>
          <dgm:chMax val="1"/>
          <dgm:bulletEnabled val="1"/>
        </dgm:presLayoutVars>
      </dgm:prSet>
      <dgm:spPr/>
    </dgm:pt>
    <dgm:pt modelId="{BF6F80CE-10AE-490E-BF63-8F8B05F1BE31}" type="pres">
      <dgm:prSet presAssocID="{0E96CE2D-65F6-4003-A93D-769BB09F91E5}" presName="childNode" presStyleLbl="revTx" presStyleIdx="2" presStyleCnt="3">
        <dgm:presLayoutVars>
          <dgm:bulletEnabled val="1"/>
        </dgm:presLayoutVars>
      </dgm:prSet>
      <dgm:spPr/>
    </dgm:pt>
  </dgm:ptLst>
  <dgm:cxnLst>
    <dgm:cxn modelId="{D8F0731F-537A-467F-A228-21C16A72F445}" type="presOf" srcId="{861F4195-7C6A-4ED6-8BC6-21C86D4C94A0}" destId="{76CB91FA-8CE3-4C47-985C-FFBB305607DB}" srcOrd="0" destOrd="0" presId="urn:microsoft.com/office/officeart/2005/8/layout/radial2"/>
    <dgm:cxn modelId="{2A9D182E-8740-49ED-BCBA-51B0E9ED1C8A}" type="presOf" srcId="{9FFE7BD7-B3D2-4000-BBB0-CA90988EC1C2}" destId="{99F24BA5-2191-478D-BC4D-6671A1493CAC}" srcOrd="0" destOrd="0" presId="urn:microsoft.com/office/officeart/2005/8/layout/radial2"/>
    <dgm:cxn modelId="{09BE9739-6303-4B04-855F-3019C45D97D2}" srcId="{2499B82E-C3BE-48A0-BB2B-43EA4FCF8F9F}" destId="{C16A116B-6069-49DF-82C3-BCAEBD1821AA}" srcOrd="0" destOrd="0" parTransId="{2223C5FE-AE64-4F51-8321-392F7A80B1D3}" sibTransId="{519ED886-BE76-4878-9393-CED25544841B}"/>
    <dgm:cxn modelId="{CE7CC639-4B30-4F05-A5A5-BFEA03573072}" type="presOf" srcId="{5F900E36-A391-433B-B747-F99338ACB20F}" destId="{BF6F80CE-10AE-490E-BF63-8F8B05F1BE31}" srcOrd="0" destOrd="1" presId="urn:microsoft.com/office/officeart/2005/8/layout/radial2"/>
    <dgm:cxn modelId="{F682105F-8298-47E3-BEC4-891A9DF206A6}" srcId="{0E96CE2D-65F6-4003-A93D-769BB09F91E5}" destId="{5F900E36-A391-433B-B747-F99338ACB20F}" srcOrd="1" destOrd="0" parTransId="{A2FF781F-7D0C-4F02-9F9A-1BEADA8295B3}" sibTransId="{403E9464-718E-4359-A134-B640CF6B1EAF}"/>
    <dgm:cxn modelId="{427BEC46-B33A-4A8C-990C-A32F1D92EC32}" type="presOf" srcId="{2223C5FE-AE64-4F51-8321-392F7A80B1D3}" destId="{0B683FCE-031E-4F91-918D-F7039C6BCF0B}" srcOrd="0" destOrd="0" presId="urn:microsoft.com/office/officeart/2005/8/layout/radial2"/>
    <dgm:cxn modelId="{D89CA270-0655-4BF9-A38C-0A070F06B6C4}" srcId="{58796B22-3E76-473E-B754-8A22E2C453EB}" destId="{9FFE7BD7-B3D2-4000-BBB0-CA90988EC1C2}" srcOrd="0" destOrd="0" parTransId="{0DA68E46-1AC5-4890-8183-82D278D462F3}" sibTransId="{11EFAB2E-9525-46B2-A87C-6F26AF7EA943}"/>
    <dgm:cxn modelId="{632AAF70-7EEA-4B9A-80C4-8A168F86C686}" srcId="{58796B22-3E76-473E-B754-8A22E2C453EB}" destId="{8416602A-3553-4C6A-B16C-7E2A302419EC}" srcOrd="1" destOrd="0" parTransId="{88D5F5D1-AB5B-4D4B-81D7-42B0815B973D}" sibTransId="{99071651-5B67-43D0-897B-01F4A42CBFD9}"/>
    <dgm:cxn modelId="{85C4F883-BC88-44FE-BEC6-BFAE0D4CEF30}" type="presOf" srcId="{58796B22-3E76-473E-B754-8A22E2C453EB}" destId="{BD08AF0F-CEEF-457F-B0E3-114183257445}" srcOrd="0" destOrd="0" presId="urn:microsoft.com/office/officeart/2005/8/layout/radial2"/>
    <dgm:cxn modelId="{61C5118A-CFB3-4C23-BDA8-046DE37BFDBC}" type="presOf" srcId="{5FD9AEE4-7BB9-4407-996B-A47C5C00648A}" destId="{76D4757E-ECEB-4C65-9BD6-B8AA2723E3E1}" srcOrd="0" destOrd="0" presId="urn:microsoft.com/office/officeart/2005/8/layout/radial2"/>
    <dgm:cxn modelId="{3991C893-2B77-492C-BA3E-5E3250BA3CB6}" srcId="{2499B82E-C3BE-48A0-BB2B-43EA4FCF8F9F}" destId="{0E96CE2D-65F6-4003-A93D-769BB09F91E5}" srcOrd="2" destOrd="0" parTransId="{861F4195-7C6A-4ED6-8BC6-21C86D4C94A0}" sibTransId="{B5A81A6F-D28A-426E-B06B-32531B777714}"/>
    <dgm:cxn modelId="{CA073CA0-3C8F-4ED3-8066-4437775E2907}" srcId="{2499B82E-C3BE-48A0-BB2B-43EA4FCF8F9F}" destId="{58796B22-3E76-473E-B754-8A22E2C453EB}" srcOrd="1" destOrd="0" parTransId="{5FD9AEE4-7BB9-4407-996B-A47C5C00648A}" sibTransId="{2481BAD1-70A0-48D9-9878-81BA21058EA8}"/>
    <dgm:cxn modelId="{52A351AB-8EAD-47F5-BE43-22BD8BC18530}" type="presOf" srcId="{26F9B7C7-918A-48EB-9D8A-C3B83357CADC}" destId="{BF6F80CE-10AE-490E-BF63-8F8B05F1BE31}" srcOrd="0" destOrd="0" presId="urn:microsoft.com/office/officeart/2005/8/layout/radial2"/>
    <dgm:cxn modelId="{09A4D4B1-39A3-4E1E-A20F-64A3EB89D7B7}" type="presOf" srcId="{3C7F5437-4B29-41FF-84B9-78DECF4258E1}" destId="{FE83B3B2-D87B-4416-9AC6-DCB068B4084B}" srcOrd="0" destOrd="0" presId="urn:microsoft.com/office/officeart/2005/8/layout/radial2"/>
    <dgm:cxn modelId="{4A9F24CF-03F5-4F9F-A8A6-1CFC7E84D68F}" type="presOf" srcId="{8416602A-3553-4C6A-B16C-7E2A302419EC}" destId="{99F24BA5-2191-478D-BC4D-6671A1493CAC}" srcOrd="0" destOrd="1" presId="urn:microsoft.com/office/officeart/2005/8/layout/radial2"/>
    <dgm:cxn modelId="{E8C90ED5-E841-4664-A8DD-BAE397E1221B}" type="presOf" srcId="{2499B82E-C3BE-48A0-BB2B-43EA4FCF8F9F}" destId="{487FBB22-2D78-411F-B19D-4ABE03613F8F}" srcOrd="0" destOrd="0" presId="urn:microsoft.com/office/officeart/2005/8/layout/radial2"/>
    <dgm:cxn modelId="{287B5FDD-7B9C-4884-8E13-8305DC453679}" srcId="{C16A116B-6069-49DF-82C3-BCAEBD1821AA}" destId="{3C7F5437-4B29-41FF-84B9-78DECF4258E1}" srcOrd="0" destOrd="0" parTransId="{9FC86C53-180A-447B-B647-36D6B5000123}" sibTransId="{303FD5E2-E4E3-4771-971E-F3A45175D5A6}"/>
    <dgm:cxn modelId="{BCF5DDF8-D2C9-450F-AD47-7377D54871D5}" type="presOf" srcId="{C16A116B-6069-49DF-82C3-BCAEBD1821AA}" destId="{C9B1F6D3-B29F-4BA2-9DE8-9C16D0B91531}" srcOrd="0" destOrd="0" presId="urn:microsoft.com/office/officeart/2005/8/layout/radial2"/>
    <dgm:cxn modelId="{1863F9FA-AD8D-41DB-B6EC-1A3BC9F64445}" type="presOf" srcId="{0E96CE2D-65F6-4003-A93D-769BB09F91E5}" destId="{E68B4186-DDF9-4B78-A8FC-1BC2BCCB9287}" srcOrd="0" destOrd="0" presId="urn:microsoft.com/office/officeart/2005/8/layout/radial2"/>
    <dgm:cxn modelId="{224461FD-76A2-49AD-A7C9-38BB91A45882}" srcId="{0E96CE2D-65F6-4003-A93D-769BB09F91E5}" destId="{26F9B7C7-918A-48EB-9D8A-C3B83357CADC}" srcOrd="0" destOrd="0" parTransId="{A691F08F-21F3-4279-BC66-5D3650D3293A}" sibTransId="{95C26BD2-38BC-467B-A300-59271C8BD7E7}"/>
    <dgm:cxn modelId="{0D0F9CB9-0AB9-4B0A-AF2C-89BB46175554}" type="presParOf" srcId="{487FBB22-2D78-411F-B19D-4ABE03613F8F}" destId="{CAED0C46-99A6-419D-A877-270C1288DCB2}" srcOrd="0" destOrd="0" presId="urn:microsoft.com/office/officeart/2005/8/layout/radial2"/>
    <dgm:cxn modelId="{AE42EF87-BC0C-412F-BD6D-F397F3AA987C}" type="presParOf" srcId="{CAED0C46-99A6-419D-A877-270C1288DCB2}" destId="{1CA01643-2B27-458F-A6E0-146DF3CCDB05}" srcOrd="0" destOrd="0" presId="urn:microsoft.com/office/officeart/2005/8/layout/radial2"/>
    <dgm:cxn modelId="{047AF52D-4767-463F-9CB3-52FA80078A1C}" type="presParOf" srcId="{1CA01643-2B27-458F-A6E0-146DF3CCDB05}" destId="{3950901A-85F6-43AE-AEAF-66988434E733}" srcOrd="0" destOrd="0" presId="urn:microsoft.com/office/officeart/2005/8/layout/radial2"/>
    <dgm:cxn modelId="{F63D5E8C-41EE-42B5-8070-B2225BB4A88D}" type="presParOf" srcId="{1CA01643-2B27-458F-A6E0-146DF3CCDB05}" destId="{3250013D-876F-4DC6-AB84-F0C55F5ED08B}" srcOrd="1" destOrd="0" presId="urn:microsoft.com/office/officeart/2005/8/layout/radial2"/>
    <dgm:cxn modelId="{77FEB1A4-B378-4032-B2AC-593019E3188C}" type="presParOf" srcId="{CAED0C46-99A6-419D-A877-270C1288DCB2}" destId="{0B683FCE-031E-4F91-918D-F7039C6BCF0B}" srcOrd="1" destOrd="0" presId="urn:microsoft.com/office/officeart/2005/8/layout/radial2"/>
    <dgm:cxn modelId="{480B8443-5DC6-49C3-84B1-E3191A8587DB}" type="presParOf" srcId="{CAED0C46-99A6-419D-A877-270C1288DCB2}" destId="{B23718BF-B092-43A7-B6AA-C8084585D433}" srcOrd="2" destOrd="0" presId="urn:microsoft.com/office/officeart/2005/8/layout/radial2"/>
    <dgm:cxn modelId="{986E2AEB-EA6E-4F08-9B2E-930DF59DA44A}" type="presParOf" srcId="{B23718BF-B092-43A7-B6AA-C8084585D433}" destId="{C9B1F6D3-B29F-4BA2-9DE8-9C16D0B91531}" srcOrd="0" destOrd="0" presId="urn:microsoft.com/office/officeart/2005/8/layout/radial2"/>
    <dgm:cxn modelId="{2B6AF495-B47E-4FEE-AD4E-F89A8D3144AD}" type="presParOf" srcId="{B23718BF-B092-43A7-B6AA-C8084585D433}" destId="{FE83B3B2-D87B-4416-9AC6-DCB068B4084B}" srcOrd="1" destOrd="0" presId="urn:microsoft.com/office/officeart/2005/8/layout/radial2"/>
    <dgm:cxn modelId="{444D6359-5A75-434A-ACF8-29D5471406DC}" type="presParOf" srcId="{CAED0C46-99A6-419D-A877-270C1288DCB2}" destId="{76D4757E-ECEB-4C65-9BD6-B8AA2723E3E1}" srcOrd="3" destOrd="0" presId="urn:microsoft.com/office/officeart/2005/8/layout/radial2"/>
    <dgm:cxn modelId="{79626255-7855-4927-8F3B-4E6FCFB8449B}" type="presParOf" srcId="{CAED0C46-99A6-419D-A877-270C1288DCB2}" destId="{294958DA-D5E6-4731-AF11-8A86EF74D2AA}" srcOrd="4" destOrd="0" presId="urn:microsoft.com/office/officeart/2005/8/layout/radial2"/>
    <dgm:cxn modelId="{FA706E69-CC74-4BB9-8327-1A0BBA47CF81}" type="presParOf" srcId="{294958DA-D5E6-4731-AF11-8A86EF74D2AA}" destId="{BD08AF0F-CEEF-457F-B0E3-114183257445}" srcOrd="0" destOrd="0" presId="urn:microsoft.com/office/officeart/2005/8/layout/radial2"/>
    <dgm:cxn modelId="{3EF2DCC9-F9DD-43F3-8FF5-7FA04AB29C0C}" type="presParOf" srcId="{294958DA-D5E6-4731-AF11-8A86EF74D2AA}" destId="{99F24BA5-2191-478D-BC4D-6671A1493CAC}" srcOrd="1" destOrd="0" presId="urn:microsoft.com/office/officeart/2005/8/layout/radial2"/>
    <dgm:cxn modelId="{BD46572A-2C67-432C-AC00-A85ED038EFD9}" type="presParOf" srcId="{CAED0C46-99A6-419D-A877-270C1288DCB2}" destId="{76CB91FA-8CE3-4C47-985C-FFBB305607DB}" srcOrd="5" destOrd="0" presId="urn:microsoft.com/office/officeart/2005/8/layout/radial2"/>
    <dgm:cxn modelId="{50DC2BA5-E733-42FA-AB59-839B00DE3389}" type="presParOf" srcId="{CAED0C46-99A6-419D-A877-270C1288DCB2}" destId="{0CA77D1E-A88E-4625-89B4-8950DBEB83B5}" srcOrd="6" destOrd="0" presId="urn:microsoft.com/office/officeart/2005/8/layout/radial2"/>
    <dgm:cxn modelId="{0BF17ECC-9A90-428B-8166-5C7EB7B7EA00}" type="presParOf" srcId="{0CA77D1E-A88E-4625-89B4-8950DBEB83B5}" destId="{E68B4186-DDF9-4B78-A8FC-1BC2BCCB9287}" srcOrd="0" destOrd="0" presId="urn:microsoft.com/office/officeart/2005/8/layout/radial2"/>
    <dgm:cxn modelId="{8DBFD476-E48B-4BBE-A60C-1BDEEB56FF04}" type="presParOf" srcId="{0CA77D1E-A88E-4625-89B4-8950DBEB83B5}" destId="{BF6F80CE-10AE-490E-BF63-8F8B05F1BE31}"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4ADEA9-2D04-4598-852D-B879AB7BDDA7}"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zh-TW" altLang="en-US"/>
        </a:p>
      </dgm:t>
    </dgm:pt>
    <dgm:pt modelId="{4EA45279-712A-4463-85E0-2B164592C750}">
      <dgm:prSet phldrT="[文字]"/>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r>
            <a:rPr lang="en-US" altLang="zh-TW" dirty="0"/>
            <a:t> </a:t>
          </a:r>
          <a:endParaRPr lang="zh-TW" altLang="en-US" dirty="0"/>
        </a:p>
      </dgm:t>
    </dgm:pt>
    <dgm:pt modelId="{C87A07AC-8E29-4935-9C85-8E7933ABF465}" type="parTrans" cxnId="{E969B885-A241-4064-B256-A2E90AFC1BCF}">
      <dgm:prSet/>
      <dgm:spPr/>
      <dgm:t>
        <a:bodyPr/>
        <a:lstStyle/>
        <a:p>
          <a:endParaRPr lang="zh-TW" altLang="en-US"/>
        </a:p>
      </dgm:t>
    </dgm:pt>
    <dgm:pt modelId="{32779948-92E0-4F29-8E8F-5EDD60D19D3C}" type="sibTrans" cxnId="{E969B885-A241-4064-B256-A2E90AFC1BCF}">
      <dgm:prSet/>
      <dgm:spPr/>
      <dgm:t>
        <a:bodyPr/>
        <a:lstStyle/>
        <a:p>
          <a:endParaRPr lang="zh-TW" altLang="en-US"/>
        </a:p>
      </dgm:t>
    </dgm:pt>
    <dgm:pt modelId="{DE949214-10D5-4E28-B929-07A748BDAA2B}">
      <dgm:prSet phldrT="[文字]"/>
      <dgm:spPr>
        <a:blipFill rotWithShape="0">
          <a:blip xmlns:r="http://schemas.openxmlformats.org/officeDocument/2006/relationships"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a:blipFill>
      </dgm:spPr>
      <dgm:t>
        <a:bodyPr/>
        <a:lstStyle/>
        <a:p>
          <a:r>
            <a:rPr lang="en-US" altLang="zh-TW" dirty="0"/>
            <a:t> </a:t>
          </a:r>
          <a:endParaRPr lang="zh-TW" altLang="en-US" dirty="0"/>
        </a:p>
      </dgm:t>
    </dgm:pt>
    <dgm:pt modelId="{D6D789FC-02D4-430C-88BD-C1FE769BD0CE}" type="parTrans" cxnId="{442EB9A3-4E47-4DFB-9127-8AA442802813}">
      <dgm:prSet/>
      <dgm:spPr/>
      <dgm:t>
        <a:bodyPr/>
        <a:lstStyle/>
        <a:p>
          <a:endParaRPr lang="zh-TW" altLang="en-US"/>
        </a:p>
      </dgm:t>
    </dgm:pt>
    <dgm:pt modelId="{15EA47A0-C793-4D5C-AA06-C366377C5C13}" type="sibTrans" cxnId="{442EB9A3-4E47-4DFB-9127-8AA442802813}">
      <dgm:prSet/>
      <dgm:spPr/>
      <dgm:t>
        <a:bodyPr/>
        <a:lstStyle/>
        <a:p>
          <a:endParaRPr lang="zh-TW" altLang="en-US"/>
        </a:p>
      </dgm:t>
    </dgm:pt>
    <dgm:pt modelId="{39BDB9D1-C3F6-4416-A0F5-EA51423952A7}">
      <dgm:prSet phldrT="[文字]"/>
      <dgm:spPr>
        <a:blipFill dpi="0" rotWithShape="0">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t>
        <a:bodyPr/>
        <a:lstStyle/>
        <a:p>
          <a:r>
            <a:rPr lang="en-US" altLang="zh-TW" dirty="0"/>
            <a:t> </a:t>
          </a:r>
          <a:endParaRPr lang="zh-TW" altLang="en-US" dirty="0"/>
        </a:p>
      </dgm:t>
    </dgm:pt>
    <dgm:pt modelId="{6E542F1F-1F18-49A0-8654-9FA499F248D7}" type="parTrans" cxnId="{4DD0D35E-5BF1-44BA-802A-A4347BFE4019}">
      <dgm:prSet/>
      <dgm:spPr/>
      <dgm:t>
        <a:bodyPr/>
        <a:lstStyle/>
        <a:p>
          <a:endParaRPr lang="zh-TW" altLang="en-US"/>
        </a:p>
      </dgm:t>
    </dgm:pt>
    <dgm:pt modelId="{A6C4E00B-84C4-443F-8D92-69180D0E9980}" type="sibTrans" cxnId="{4DD0D35E-5BF1-44BA-802A-A4347BFE4019}">
      <dgm:prSet/>
      <dgm:spPr/>
      <dgm:t>
        <a:bodyPr/>
        <a:lstStyle/>
        <a:p>
          <a:endParaRPr lang="zh-TW" altLang="en-US"/>
        </a:p>
      </dgm:t>
    </dgm:pt>
    <dgm:pt modelId="{77602F71-345C-466F-8C6D-3665386C3BBD}">
      <dgm:prSet phldrT="[文字]"/>
      <dgm:spPr>
        <a:blipFill rotWithShape="0">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t>
        <a:bodyPr/>
        <a:lstStyle/>
        <a:p>
          <a:r>
            <a:rPr lang="en-US" altLang="zh-TW" dirty="0"/>
            <a:t> </a:t>
          </a:r>
          <a:endParaRPr lang="zh-TW" altLang="en-US" dirty="0"/>
        </a:p>
      </dgm:t>
    </dgm:pt>
    <dgm:pt modelId="{A3D83177-BAC6-4A96-A276-6736B43813CE}" type="sibTrans" cxnId="{C7AD628E-5BE5-42DF-858C-063232400908}">
      <dgm:prSet/>
      <dgm:spPr/>
      <dgm:t>
        <a:bodyPr/>
        <a:lstStyle/>
        <a:p>
          <a:endParaRPr lang="zh-TW" altLang="en-US"/>
        </a:p>
      </dgm:t>
    </dgm:pt>
    <dgm:pt modelId="{807BF2A9-FEC1-4E83-B7E6-832FECC014BC}" type="parTrans" cxnId="{C7AD628E-5BE5-42DF-858C-063232400908}">
      <dgm:prSet/>
      <dgm:spPr/>
      <dgm:t>
        <a:bodyPr/>
        <a:lstStyle/>
        <a:p>
          <a:endParaRPr lang="zh-TW" altLang="en-US"/>
        </a:p>
      </dgm:t>
    </dgm:pt>
    <dgm:pt modelId="{B31DE5DB-0FED-4B69-A350-AFC2BB58A466}">
      <dgm:prSet phldrT="[文字]"/>
      <dgm:spPr>
        <a:blipFill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t>
        <a:bodyPr/>
        <a:lstStyle/>
        <a:p>
          <a:r>
            <a:rPr lang="en-US" altLang="zh-TW" dirty="0"/>
            <a:t> </a:t>
          </a:r>
          <a:endParaRPr lang="zh-TW" altLang="en-US" dirty="0"/>
        </a:p>
      </dgm:t>
    </dgm:pt>
    <dgm:pt modelId="{D4B2B093-878D-4AB3-8FBA-43FBDCFDDB45}" type="sibTrans" cxnId="{E0332795-0AFE-4E18-B03F-A938EDAD7714}">
      <dgm:prSet/>
      <dgm:spPr/>
      <dgm:t>
        <a:bodyPr/>
        <a:lstStyle/>
        <a:p>
          <a:endParaRPr lang="zh-TW" altLang="en-US"/>
        </a:p>
      </dgm:t>
    </dgm:pt>
    <dgm:pt modelId="{A2F3BAA0-61DA-4B6A-B914-C376EE32E0D2}" type="parTrans" cxnId="{E0332795-0AFE-4E18-B03F-A938EDAD7714}">
      <dgm:prSet/>
      <dgm:spPr/>
      <dgm:t>
        <a:bodyPr/>
        <a:lstStyle/>
        <a:p>
          <a:endParaRPr lang="zh-TW" altLang="en-US"/>
        </a:p>
      </dgm:t>
    </dgm:pt>
    <dgm:pt modelId="{32BA190A-8899-4988-B3AA-40AA906B4283}">
      <dgm:prSet/>
      <dgm:spPr>
        <a:blipFill rotWithShape="0">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t>
        <a:bodyPr/>
        <a:lstStyle/>
        <a:p>
          <a:r>
            <a:rPr lang="en-US" altLang="zh-TW" dirty="0"/>
            <a:t> </a:t>
          </a:r>
          <a:endParaRPr lang="zh-TW" altLang="en-US" dirty="0"/>
        </a:p>
      </dgm:t>
    </dgm:pt>
    <dgm:pt modelId="{12AA1A92-0D5A-48AC-AC82-A3B8C1D228C8}" type="sibTrans" cxnId="{91EEC4DF-1FF9-4503-8144-A1F9D638B74C}">
      <dgm:prSet/>
      <dgm:spPr/>
      <dgm:t>
        <a:bodyPr/>
        <a:lstStyle/>
        <a:p>
          <a:endParaRPr lang="zh-TW" altLang="en-US"/>
        </a:p>
      </dgm:t>
    </dgm:pt>
    <dgm:pt modelId="{AFD639FB-1D65-4439-A6BC-F93A130E2ED6}" type="parTrans" cxnId="{91EEC4DF-1FF9-4503-8144-A1F9D638B74C}">
      <dgm:prSet/>
      <dgm:spPr/>
      <dgm:t>
        <a:bodyPr/>
        <a:lstStyle/>
        <a:p>
          <a:endParaRPr lang="zh-TW" altLang="en-US"/>
        </a:p>
      </dgm:t>
    </dgm:pt>
    <dgm:pt modelId="{74A1CC9B-986E-4C28-BB49-28EF98115435}" type="pres">
      <dgm:prSet presAssocID="{A64ADEA9-2D04-4598-852D-B879AB7BDDA7}" presName="Name0" presStyleCnt="0">
        <dgm:presLayoutVars>
          <dgm:chMax val="7"/>
          <dgm:chPref val="5"/>
        </dgm:presLayoutVars>
      </dgm:prSet>
      <dgm:spPr/>
    </dgm:pt>
    <dgm:pt modelId="{5823C4ED-8130-4193-9509-0CADDEFB354C}" type="pres">
      <dgm:prSet presAssocID="{A64ADEA9-2D04-4598-852D-B879AB7BDDA7}" presName="arrowNode" presStyleLbl="node1" presStyleIdx="0" presStyleCnt="1" custLinFactNeighborX="-13943" custLinFactNeighborY="3965"/>
      <dgm:spPr/>
    </dgm:pt>
    <dgm:pt modelId="{6E5F5777-16FE-4C9C-817F-DE8803790D8F}" type="pres">
      <dgm:prSet presAssocID="{4EA45279-712A-4463-85E0-2B164592C750}" presName="txNode1" presStyleLbl="revTx" presStyleIdx="0" presStyleCnt="6" custScaleX="43150" custScaleY="92481" custLinFactNeighborX="-17543" custLinFactNeighborY="81474">
        <dgm:presLayoutVars>
          <dgm:bulletEnabled val="1"/>
        </dgm:presLayoutVars>
      </dgm:prSet>
      <dgm:spPr/>
    </dgm:pt>
    <dgm:pt modelId="{AE7D3897-B7BF-46F7-B016-61D54000CA6B}" type="pres">
      <dgm:prSet presAssocID="{77602F71-345C-466F-8C6D-3665386C3BBD}" presName="txNode2" presStyleLbl="revTx" presStyleIdx="1" presStyleCnt="6" custScaleX="30714" custScaleY="119723" custLinFactNeighborX="-44760" custLinFactNeighborY="34879">
        <dgm:presLayoutVars>
          <dgm:bulletEnabled val="1"/>
        </dgm:presLayoutVars>
      </dgm:prSet>
      <dgm:spPr/>
    </dgm:pt>
    <dgm:pt modelId="{FD966AF8-2B25-49A1-808C-97474260B4B0}" type="pres">
      <dgm:prSet presAssocID="{A3D83177-BAC6-4A96-A276-6736B43813CE}" presName="dotNode2" presStyleCnt="0"/>
      <dgm:spPr/>
    </dgm:pt>
    <dgm:pt modelId="{BD6695A0-7E73-4437-8691-219B5DE4F2CE}" type="pres">
      <dgm:prSet presAssocID="{A3D83177-BAC6-4A96-A276-6736B43813CE}" presName="dotRepeatNode" presStyleLbl="fgShp" presStyleIdx="0" presStyleCnt="4" custLinFactX="-100000" custLinFactNeighborX="-192431" custLinFactNeighborY="71773"/>
      <dgm:spPr/>
    </dgm:pt>
    <dgm:pt modelId="{F59043EA-1BB9-4F10-A684-4A279AC5BB36}" type="pres">
      <dgm:prSet presAssocID="{DE949214-10D5-4E28-B929-07A748BDAA2B}" presName="txNode3" presStyleLbl="revTx" presStyleIdx="2" presStyleCnt="6" custScaleX="44462" custScaleY="120978" custLinFactNeighborX="37028" custLinFactNeighborY="-84672">
        <dgm:presLayoutVars>
          <dgm:bulletEnabled val="1"/>
        </dgm:presLayoutVars>
      </dgm:prSet>
      <dgm:spPr/>
    </dgm:pt>
    <dgm:pt modelId="{DE95DE19-F4E7-403A-9372-9B15CC2D5010}" type="pres">
      <dgm:prSet presAssocID="{15EA47A0-C793-4D5C-AA06-C366377C5C13}" presName="dotNode3" presStyleCnt="0"/>
      <dgm:spPr/>
    </dgm:pt>
    <dgm:pt modelId="{7F15497E-0C1A-478D-AC52-DF6D967D6671}" type="pres">
      <dgm:prSet presAssocID="{15EA47A0-C793-4D5C-AA06-C366377C5C13}" presName="dotRepeatNode" presStyleLbl="fgShp" presStyleIdx="1" presStyleCnt="4" custLinFactX="-89220" custLinFactY="54027" custLinFactNeighborX="-100000" custLinFactNeighborY="100000"/>
      <dgm:spPr/>
    </dgm:pt>
    <dgm:pt modelId="{F360D181-BE36-4FCC-8AF3-C952EF1643E2}" type="pres">
      <dgm:prSet presAssocID="{B31DE5DB-0FED-4B69-A350-AFC2BB58A466}" presName="txNode4" presStyleLbl="revTx" presStyleIdx="3" presStyleCnt="6" custScaleX="40117" custScaleY="94693" custLinFactNeighborX="-31836" custLinFactNeighborY="91226">
        <dgm:presLayoutVars>
          <dgm:bulletEnabled val="1"/>
        </dgm:presLayoutVars>
      </dgm:prSet>
      <dgm:spPr/>
    </dgm:pt>
    <dgm:pt modelId="{0E35BCFA-F22A-4E74-9CD1-FBF7EEBB4627}" type="pres">
      <dgm:prSet presAssocID="{D4B2B093-878D-4AB3-8FBA-43FBDCFDDB45}" presName="dotNode4" presStyleCnt="0"/>
      <dgm:spPr/>
    </dgm:pt>
    <dgm:pt modelId="{4CE88467-A57E-4C6C-9533-419896143134}" type="pres">
      <dgm:prSet presAssocID="{D4B2B093-878D-4AB3-8FBA-43FBDCFDDB45}" presName="dotRepeatNode" presStyleLbl="fgShp" presStyleIdx="2" presStyleCnt="4" custLinFactX="-100000" custLinFactY="29014" custLinFactNeighborX="-158028" custLinFactNeighborY="100000"/>
      <dgm:spPr/>
    </dgm:pt>
    <dgm:pt modelId="{3704AE4C-9A7D-433F-A2FB-55995FA41204}" type="pres">
      <dgm:prSet presAssocID="{32BA190A-8899-4988-B3AA-40AA906B4283}" presName="txNode5" presStyleLbl="revTx" presStyleIdx="4" presStyleCnt="6" custScaleX="28898" custScaleY="97715" custLinFactNeighborX="58848" custLinFactNeighborY="-78099">
        <dgm:presLayoutVars>
          <dgm:bulletEnabled val="1"/>
        </dgm:presLayoutVars>
      </dgm:prSet>
      <dgm:spPr/>
    </dgm:pt>
    <dgm:pt modelId="{7EAECD97-AE42-438E-BE8E-9890FD373329}" type="pres">
      <dgm:prSet presAssocID="{12AA1A92-0D5A-48AC-AC82-A3B8C1D228C8}" presName="dotNode5" presStyleCnt="0"/>
      <dgm:spPr/>
    </dgm:pt>
    <dgm:pt modelId="{44106232-3841-4D51-8AB9-C089C408344D}" type="pres">
      <dgm:prSet presAssocID="{12AA1A92-0D5A-48AC-AC82-A3B8C1D228C8}" presName="dotRepeatNode" presStyleLbl="fgShp" presStyleIdx="3" presStyleCnt="4" custLinFactX="-100000" custLinFactY="29014" custLinFactNeighborX="-158028" custLinFactNeighborY="100000"/>
      <dgm:spPr/>
    </dgm:pt>
    <dgm:pt modelId="{177905FC-21B5-4879-BA31-7FC594DCC28E}" type="pres">
      <dgm:prSet presAssocID="{39BDB9D1-C3F6-4416-A0F5-EA51423952A7}" presName="txNode6" presStyleLbl="revTx" presStyleIdx="5" presStyleCnt="6" custScaleX="37164" custScaleY="122581" custLinFactNeighborX="-809" custLinFactNeighborY="-63929">
        <dgm:presLayoutVars>
          <dgm:bulletEnabled val="1"/>
        </dgm:presLayoutVars>
      </dgm:prSet>
      <dgm:spPr/>
    </dgm:pt>
  </dgm:ptLst>
  <dgm:cxnLst>
    <dgm:cxn modelId="{C9B27917-7DD6-4BFC-B03B-6D6C2CD49AEC}" type="presOf" srcId="{A3D83177-BAC6-4A96-A276-6736B43813CE}" destId="{BD6695A0-7E73-4437-8691-219B5DE4F2CE}" srcOrd="0" destOrd="0" presId="urn:microsoft.com/office/officeart/2009/3/layout/DescendingProcess"/>
    <dgm:cxn modelId="{00DC8D29-3A17-4EA1-B68C-B667365CED2F}" type="presOf" srcId="{B31DE5DB-0FED-4B69-A350-AFC2BB58A466}" destId="{F360D181-BE36-4FCC-8AF3-C952EF1643E2}" srcOrd="0" destOrd="0" presId="urn:microsoft.com/office/officeart/2009/3/layout/DescendingProcess"/>
    <dgm:cxn modelId="{4DD0D35E-5BF1-44BA-802A-A4347BFE4019}" srcId="{A64ADEA9-2D04-4598-852D-B879AB7BDDA7}" destId="{39BDB9D1-C3F6-4416-A0F5-EA51423952A7}" srcOrd="5" destOrd="0" parTransId="{6E542F1F-1F18-49A0-8654-9FA499F248D7}" sibTransId="{A6C4E00B-84C4-443F-8D92-69180D0E9980}"/>
    <dgm:cxn modelId="{2FFFA566-4D25-4409-A270-3A64938206C9}" type="presOf" srcId="{D4B2B093-878D-4AB3-8FBA-43FBDCFDDB45}" destId="{4CE88467-A57E-4C6C-9533-419896143134}" srcOrd="0" destOrd="0" presId="urn:microsoft.com/office/officeart/2009/3/layout/DescendingProcess"/>
    <dgm:cxn modelId="{80B6924E-7088-4894-9BA2-143CD1F8D28F}" type="presOf" srcId="{4EA45279-712A-4463-85E0-2B164592C750}" destId="{6E5F5777-16FE-4C9C-817F-DE8803790D8F}" srcOrd="0" destOrd="0" presId="urn:microsoft.com/office/officeart/2009/3/layout/DescendingProcess"/>
    <dgm:cxn modelId="{E969B885-A241-4064-B256-A2E90AFC1BCF}" srcId="{A64ADEA9-2D04-4598-852D-B879AB7BDDA7}" destId="{4EA45279-712A-4463-85E0-2B164592C750}" srcOrd="0" destOrd="0" parTransId="{C87A07AC-8E29-4935-9C85-8E7933ABF465}" sibTransId="{32779948-92E0-4F29-8E8F-5EDD60D19D3C}"/>
    <dgm:cxn modelId="{1D49E787-E2FA-4C61-AB8F-268851CB811D}" type="presOf" srcId="{12AA1A92-0D5A-48AC-AC82-A3B8C1D228C8}" destId="{44106232-3841-4D51-8AB9-C089C408344D}" srcOrd="0" destOrd="0" presId="urn:microsoft.com/office/officeart/2009/3/layout/DescendingProcess"/>
    <dgm:cxn modelId="{C7AD628E-5BE5-42DF-858C-063232400908}" srcId="{A64ADEA9-2D04-4598-852D-B879AB7BDDA7}" destId="{77602F71-345C-466F-8C6D-3665386C3BBD}" srcOrd="1" destOrd="0" parTransId="{807BF2A9-FEC1-4E83-B7E6-832FECC014BC}" sibTransId="{A3D83177-BAC6-4A96-A276-6736B43813CE}"/>
    <dgm:cxn modelId="{E0332795-0AFE-4E18-B03F-A938EDAD7714}" srcId="{A64ADEA9-2D04-4598-852D-B879AB7BDDA7}" destId="{B31DE5DB-0FED-4B69-A350-AFC2BB58A466}" srcOrd="3" destOrd="0" parTransId="{A2F3BAA0-61DA-4B6A-B914-C376EE32E0D2}" sibTransId="{D4B2B093-878D-4AB3-8FBA-43FBDCFDDB45}"/>
    <dgm:cxn modelId="{37D67A9E-AC0C-43BE-983E-201F6034F714}" type="presOf" srcId="{15EA47A0-C793-4D5C-AA06-C366377C5C13}" destId="{7F15497E-0C1A-478D-AC52-DF6D967D6671}" srcOrd="0" destOrd="0" presId="urn:microsoft.com/office/officeart/2009/3/layout/DescendingProcess"/>
    <dgm:cxn modelId="{442EB9A3-4E47-4DFB-9127-8AA442802813}" srcId="{A64ADEA9-2D04-4598-852D-B879AB7BDDA7}" destId="{DE949214-10D5-4E28-B929-07A748BDAA2B}" srcOrd="2" destOrd="0" parTransId="{D6D789FC-02D4-430C-88BD-C1FE769BD0CE}" sibTransId="{15EA47A0-C793-4D5C-AA06-C366377C5C13}"/>
    <dgm:cxn modelId="{A0F1F8A8-BF94-4D4F-B238-81031A7C23ED}" type="presOf" srcId="{77602F71-345C-466F-8C6D-3665386C3BBD}" destId="{AE7D3897-B7BF-46F7-B016-61D54000CA6B}" srcOrd="0" destOrd="0" presId="urn:microsoft.com/office/officeart/2009/3/layout/DescendingProcess"/>
    <dgm:cxn modelId="{08297FB3-9726-4056-965D-83E300CE729F}" type="presOf" srcId="{A64ADEA9-2D04-4598-852D-B879AB7BDDA7}" destId="{74A1CC9B-986E-4C28-BB49-28EF98115435}" srcOrd="0" destOrd="0" presId="urn:microsoft.com/office/officeart/2009/3/layout/DescendingProcess"/>
    <dgm:cxn modelId="{F93915D0-5C9E-47A9-BB80-4C559A7F79C3}" type="presOf" srcId="{DE949214-10D5-4E28-B929-07A748BDAA2B}" destId="{F59043EA-1BB9-4F10-A684-4A279AC5BB36}" srcOrd="0" destOrd="0" presId="urn:microsoft.com/office/officeart/2009/3/layout/DescendingProcess"/>
    <dgm:cxn modelId="{B72B27DC-8922-4BD5-AA40-78E4AE66C261}" type="presOf" srcId="{32BA190A-8899-4988-B3AA-40AA906B4283}" destId="{3704AE4C-9A7D-433F-A2FB-55995FA41204}" srcOrd="0" destOrd="0" presId="urn:microsoft.com/office/officeart/2009/3/layout/DescendingProcess"/>
    <dgm:cxn modelId="{91EEC4DF-1FF9-4503-8144-A1F9D638B74C}" srcId="{A64ADEA9-2D04-4598-852D-B879AB7BDDA7}" destId="{32BA190A-8899-4988-B3AA-40AA906B4283}" srcOrd="4" destOrd="0" parTransId="{AFD639FB-1D65-4439-A6BC-F93A130E2ED6}" sibTransId="{12AA1A92-0D5A-48AC-AC82-A3B8C1D228C8}"/>
    <dgm:cxn modelId="{075406E6-966F-4CF4-BB1B-4F899067C77E}" type="presOf" srcId="{39BDB9D1-C3F6-4416-A0F5-EA51423952A7}" destId="{177905FC-21B5-4879-BA31-7FC594DCC28E}" srcOrd="0" destOrd="0" presId="urn:microsoft.com/office/officeart/2009/3/layout/DescendingProcess"/>
    <dgm:cxn modelId="{C15F8631-8B66-40F8-A766-BC0AD049ED65}" type="presParOf" srcId="{74A1CC9B-986E-4C28-BB49-28EF98115435}" destId="{5823C4ED-8130-4193-9509-0CADDEFB354C}" srcOrd="0" destOrd="0" presId="urn:microsoft.com/office/officeart/2009/3/layout/DescendingProcess"/>
    <dgm:cxn modelId="{C0EA68A0-3658-4FE8-AB91-47334211DA51}" type="presParOf" srcId="{74A1CC9B-986E-4C28-BB49-28EF98115435}" destId="{6E5F5777-16FE-4C9C-817F-DE8803790D8F}" srcOrd="1" destOrd="0" presId="urn:microsoft.com/office/officeart/2009/3/layout/DescendingProcess"/>
    <dgm:cxn modelId="{D6598088-AB2B-4858-8FFB-02E00BB1D08C}" type="presParOf" srcId="{74A1CC9B-986E-4C28-BB49-28EF98115435}" destId="{AE7D3897-B7BF-46F7-B016-61D54000CA6B}" srcOrd="2" destOrd="0" presId="urn:microsoft.com/office/officeart/2009/3/layout/DescendingProcess"/>
    <dgm:cxn modelId="{51D6A0A5-30A2-4D2A-BFF1-A848F13B4007}" type="presParOf" srcId="{74A1CC9B-986E-4C28-BB49-28EF98115435}" destId="{FD966AF8-2B25-49A1-808C-97474260B4B0}" srcOrd="3" destOrd="0" presId="urn:microsoft.com/office/officeart/2009/3/layout/DescendingProcess"/>
    <dgm:cxn modelId="{80DD2118-1D03-45C4-B247-AD13C024CFEF}" type="presParOf" srcId="{FD966AF8-2B25-49A1-808C-97474260B4B0}" destId="{BD6695A0-7E73-4437-8691-219B5DE4F2CE}" srcOrd="0" destOrd="0" presId="urn:microsoft.com/office/officeart/2009/3/layout/DescendingProcess"/>
    <dgm:cxn modelId="{10488F48-1D12-4BE7-B8BC-64B22AEC4ACC}" type="presParOf" srcId="{74A1CC9B-986E-4C28-BB49-28EF98115435}" destId="{F59043EA-1BB9-4F10-A684-4A279AC5BB36}" srcOrd="4" destOrd="0" presId="urn:microsoft.com/office/officeart/2009/3/layout/DescendingProcess"/>
    <dgm:cxn modelId="{8438063E-FF04-43E3-A83D-3961F47805BD}" type="presParOf" srcId="{74A1CC9B-986E-4C28-BB49-28EF98115435}" destId="{DE95DE19-F4E7-403A-9372-9B15CC2D5010}" srcOrd="5" destOrd="0" presId="urn:microsoft.com/office/officeart/2009/3/layout/DescendingProcess"/>
    <dgm:cxn modelId="{10A1D445-D691-4F5D-A09C-E6AF402A8768}" type="presParOf" srcId="{DE95DE19-F4E7-403A-9372-9B15CC2D5010}" destId="{7F15497E-0C1A-478D-AC52-DF6D967D6671}" srcOrd="0" destOrd="0" presId="urn:microsoft.com/office/officeart/2009/3/layout/DescendingProcess"/>
    <dgm:cxn modelId="{4B9272B6-891F-492D-9D88-879F925CF8B3}" type="presParOf" srcId="{74A1CC9B-986E-4C28-BB49-28EF98115435}" destId="{F360D181-BE36-4FCC-8AF3-C952EF1643E2}" srcOrd="6" destOrd="0" presId="urn:microsoft.com/office/officeart/2009/3/layout/DescendingProcess"/>
    <dgm:cxn modelId="{0699B5EA-26F4-4DC6-BE07-E9560323257D}" type="presParOf" srcId="{74A1CC9B-986E-4C28-BB49-28EF98115435}" destId="{0E35BCFA-F22A-4E74-9CD1-FBF7EEBB4627}" srcOrd="7" destOrd="0" presId="urn:microsoft.com/office/officeart/2009/3/layout/DescendingProcess"/>
    <dgm:cxn modelId="{1B2FDA89-FDDA-4E53-B57F-AFC1698A5573}" type="presParOf" srcId="{0E35BCFA-F22A-4E74-9CD1-FBF7EEBB4627}" destId="{4CE88467-A57E-4C6C-9533-419896143134}" srcOrd="0" destOrd="0" presId="urn:microsoft.com/office/officeart/2009/3/layout/DescendingProcess"/>
    <dgm:cxn modelId="{0906E107-D8E2-4814-A1E6-F7C86FBBCD4E}" type="presParOf" srcId="{74A1CC9B-986E-4C28-BB49-28EF98115435}" destId="{3704AE4C-9A7D-433F-A2FB-55995FA41204}" srcOrd="8" destOrd="0" presId="urn:microsoft.com/office/officeart/2009/3/layout/DescendingProcess"/>
    <dgm:cxn modelId="{0013CF35-C7B1-47CA-AC0B-A910FEE517F0}" type="presParOf" srcId="{74A1CC9B-986E-4C28-BB49-28EF98115435}" destId="{7EAECD97-AE42-438E-BE8E-9890FD373329}" srcOrd="9" destOrd="0" presId="urn:microsoft.com/office/officeart/2009/3/layout/DescendingProcess"/>
    <dgm:cxn modelId="{4B8B48AF-45ED-457C-8EAA-C00CE5572689}" type="presParOf" srcId="{7EAECD97-AE42-438E-BE8E-9890FD373329}" destId="{44106232-3841-4D51-8AB9-C089C408344D}" srcOrd="0" destOrd="0" presId="urn:microsoft.com/office/officeart/2009/3/layout/DescendingProcess"/>
    <dgm:cxn modelId="{A5E739CB-6799-4634-98B0-B0C98E52DEDF}" type="presParOf" srcId="{74A1CC9B-986E-4C28-BB49-28EF98115435}" destId="{177905FC-21B5-4879-BA31-7FC594DCC28E}" srcOrd="10" destOrd="0" presId="urn:microsoft.com/office/officeart/2009/3/layout/Descending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4ADEA9-2D04-4598-852D-B879AB7BDDA7}"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zh-TW" altLang="en-US"/>
        </a:p>
      </dgm:t>
    </dgm:pt>
    <dgm:pt modelId="{4EA45279-712A-4463-85E0-2B164592C750}">
      <dgm:prSet phldrT="[文字]"/>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r>
            <a:rPr lang="en-US" altLang="zh-TW" dirty="0"/>
            <a:t> </a:t>
          </a:r>
          <a:endParaRPr lang="zh-TW" altLang="en-US" dirty="0"/>
        </a:p>
      </dgm:t>
    </dgm:pt>
    <dgm:pt modelId="{C87A07AC-8E29-4935-9C85-8E7933ABF465}" type="parTrans" cxnId="{E969B885-A241-4064-B256-A2E90AFC1BCF}">
      <dgm:prSet/>
      <dgm:spPr/>
      <dgm:t>
        <a:bodyPr/>
        <a:lstStyle/>
        <a:p>
          <a:endParaRPr lang="zh-TW" altLang="en-US"/>
        </a:p>
      </dgm:t>
    </dgm:pt>
    <dgm:pt modelId="{32779948-92E0-4F29-8E8F-5EDD60D19D3C}" type="sibTrans" cxnId="{E969B885-A241-4064-B256-A2E90AFC1BCF}">
      <dgm:prSet/>
      <dgm:spPr/>
      <dgm:t>
        <a:bodyPr/>
        <a:lstStyle/>
        <a:p>
          <a:endParaRPr lang="zh-TW" altLang="en-US"/>
        </a:p>
      </dgm:t>
    </dgm:pt>
    <dgm:pt modelId="{DE949214-10D5-4E28-B929-07A748BDAA2B}">
      <dgm:prSet phldrT="[文字]"/>
      <dgm:spPr>
        <a:blipFill rotWithShape="0">
          <a:blip xmlns:r="http://schemas.openxmlformats.org/officeDocument/2006/relationships"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a:blipFill>
      </dgm:spPr>
      <dgm:t>
        <a:bodyPr/>
        <a:lstStyle/>
        <a:p>
          <a:r>
            <a:rPr lang="en-US" altLang="zh-TW" dirty="0"/>
            <a:t> </a:t>
          </a:r>
          <a:endParaRPr lang="zh-TW" altLang="en-US" dirty="0"/>
        </a:p>
      </dgm:t>
    </dgm:pt>
    <dgm:pt modelId="{D6D789FC-02D4-430C-88BD-C1FE769BD0CE}" type="parTrans" cxnId="{442EB9A3-4E47-4DFB-9127-8AA442802813}">
      <dgm:prSet/>
      <dgm:spPr/>
      <dgm:t>
        <a:bodyPr/>
        <a:lstStyle/>
        <a:p>
          <a:endParaRPr lang="zh-TW" altLang="en-US"/>
        </a:p>
      </dgm:t>
    </dgm:pt>
    <dgm:pt modelId="{15EA47A0-C793-4D5C-AA06-C366377C5C13}" type="sibTrans" cxnId="{442EB9A3-4E47-4DFB-9127-8AA442802813}">
      <dgm:prSet/>
      <dgm:spPr/>
      <dgm:t>
        <a:bodyPr/>
        <a:lstStyle/>
        <a:p>
          <a:endParaRPr lang="zh-TW" altLang="en-US"/>
        </a:p>
      </dgm:t>
    </dgm:pt>
    <dgm:pt modelId="{39BDB9D1-C3F6-4416-A0F5-EA51423952A7}">
      <dgm:prSet phldrT="[文字]"/>
      <dgm:spPr>
        <a:blipFill dpi="0" rotWithShape="0">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t>
        <a:bodyPr/>
        <a:lstStyle/>
        <a:p>
          <a:r>
            <a:rPr lang="en-US" altLang="zh-TW" dirty="0"/>
            <a:t> </a:t>
          </a:r>
          <a:endParaRPr lang="zh-TW" altLang="en-US" dirty="0"/>
        </a:p>
      </dgm:t>
    </dgm:pt>
    <dgm:pt modelId="{6E542F1F-1F18-49A0-8654-9FA499F248D7}" type="parTrans" cxnId="{4DD0D35E-5BF1-44BA-802A-A4347BFE4019}">
      <dgm:prSet/>
      <dgm:spPr/>
      <dgm:t>
        <a:bodyPr/>
        <a:lstStyle/>
        <a:p>
          <a:endParaRPr lang="zh-TW" altLang="en-US"/>
        </a:p>
      </dgm:t>
    </dgm:pt>
    <dgm:pt modelId="{A6C4E00B-84C4-443F-8D92-69180D0E9980}" type="sibTrans" cxnId="{4DD0D35E-5BF1-44BA-802A-A4347BFE4019}">
      <dgm:prSet/>
      <dgm:spPr/>
      <dgm:t>
        <a:bodyPr/>
        <a:lstStyle/>
        <a:p>
          <a:endParaRPr lang="zh-TW" altLang="en-US"/>
        </a:p>
      </dgm:t>
    </dgm:pt>
    <dgm:pt modelId="{77602F71-345C-466F-8C6D-3665386C3BBD}">
      <dgm:prSet phldrT="[文字]"/>
      <dgm:spPr>
        <a:blipFill rotWithShape="0">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t>
        <a:bodyPr/>
        <a:lstStyle/>
        <a:p>
          <a:r>
            <a:rPr lang="en-US" altLang="zh-TW" dirty="0"/>
            <a:t> </a:t>
          </a:r>
          <a:endParaRPr lang="zh-TW" altLang="en-US" dirty="0"/>
        </a:p>
      </dgm:t>
    </dgm:pt>
    <dgm:pt modelId="{A3D83177-BAC6-4A96-A276-6736B43813CE}" type="sibTrans" cxnId="{C7AD628E-5BE5-42DF-858C-063232400908}">
      <dgm:prSet/>
      <dgm:spPr/>
      <dgm:t>
        <a:bodyPr/>
        <a:lstStyle/>
        <a:p>
          <a:endParaRPr lang="zh-TW" altLang="en-US"/>
        </a:p>
      </dgm:t>
    </dgm:pt>
    <dgm:pt modelId="{807BF2A9-FEC1-4E83-B7E6-832FECC014BC}" type="parTrans" cxnId="{C7AD628E-5BE5-42DF-858C-063232400908}">
      <dgm:prSet/>
      <dgm:spPr/>
      <dgm:t>
        <a:bodyPr/>
        <a:lstStyle/>
        <a:p>
          <a:endParaRPr lang="zh-TW" altLang="en-US"/>
        </a:p>
      </dgm:t>
    </dgm:pt>
    <dgm:pt modelId="{B31DE5DB-0FED-4B69-A350-AFC2BB58A466}">
      <dgm:prSet phldrT="[文字]"/>
      <dgm:spPr>
        <a:blipFill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t>
        <a:bodyPr/>
        <a:lstStyle/>
        <a:p>
          <a:r>
            <a:rPr lang="en-US" altLang="zh-TW" dirty="0"/>
            <a:t> </a:t>
          </a:r>
          <a:endParaRPr lang="zh-TW" altLang="en-US" dirty="0"/>
        </a:p>
      </dgm:t>
    </dgm:pt>
    <dgm:pt modelId="{D4B2B093-878D-4AB3-8FBA-43FBDCFDDB45}" type="sibTrans" cxnId="{E0332795-0AFE-4E18-B03F-A938EDAD7714}">
      <dgm:prSet/>
      <dgm:spPr/>
      <dgm:t>
        <a:bodyPr/>
        <a:lstStyle/>
        <a:p>
          <a:endParaRPr lang="zh-TW" altLang="en-US"/>
        </a:p>
      </dgm:t>
    </dgm:pt>
    <dgm:pt modelId="{A2F3BAA0-61DA-4B6A-B914-C376EE32E0D2}" type="parTrans" cxnId="{E0332795-0AFE-4E18-B03F-A938EDAD7714}">
      <dgm:prSet/>
      <dgm:spPr/>
      <dgm:t>
        <a:bodyPr/>
        <a:lstStyle/>
        <a:p>
          <a:endParaRPr lang="zh-TW" altLang="en-US"/>
        </a:p>
      </dgm:t>
    </dgm:pt>
    <dgm:pt modelId="{32BA190A-8899-4988-B3AA-40AA906B4283}">
      <dgm:prSet/>
      <dgm:spPr>
        <a:blipFill rotWithShape="0">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t>
        <a:bodyPr/>
        <a:lstStyle/>
        <a:p>
          <a:r>
            <a:rPr lang="en-US" altLang="zh-TW" dirty="0"/>
            <a:t> </a:t>
          </a:r>
          <a:endParaRPr lang="zh-TW" altLang="en-US" dirty="0"/>
        </a:p>
      </dgm:t>
    </dgm:pt>
    <dgm:pt modelId="{12AA1A92-0D5A-48AC-AC82-A3B8C1D228C8}" type="sibTrans" cxnId="{91EEC4DF-1FF9-4503-8144-A1F9D638B74C}">
      <dgm:prSet/>
      <dgm:spPr/>
      <dgm:t>
        <a:bodyPr/>
        <a:lstStyle/>
        <a:p>
          <a:endParaRPr lang="zh-TW" altLang="en-US"/>
        </a:p>
      </dgm:t>
    </dgm:pt>
    <dgm:pt modelId="{AFD639FB-1D65-4439-A6BC-F93A130E2ED6}" type="parTrans" cxnId="{91EEC4DF-1FF9-4503-8144-A1F9D638B74C}">
      <dgm:prSet/>
      <dgm:spPr/>
      <dgm:t>
        <a:bodyPr/>
        <a:lstStyle/>
        <a:p>
          <a:endParaRPr lang="zh-TW" altLang="en-US"/>
        </a:p>
      </dgm:t>
    </dgm:pt>
    <dgm:pt modelId="{74A1CC9B-986E-4C28-BB49-28EF98115435}" type="pres">
      <dgm:prSet presAssocID="{A64ADEA9-2D04-4598-852D-B879AB7BDDA7}" presName="Name0" presStyleCnt="0">
        <dgm:presLayoutVars>
          <dgm:chMax val="7"/>
          <dgm:chPref val="5"/>
        </dgm:presLayoutVars>
      </dgm:prSet>
      <dgm:spPr/>
    </dgm:pt>
    <dgm:pt modelId="{5823C4ED-8130-4193-9509-0CADDEFB354C}" type="pres">
      <dgm:prSet presAssocID="{A64ADEA9-2D04-4598-852D-B879AB7BDDA7}" presName="arrowNode" presStyleLbl="node1" presStyleIdx="0" presStyleCnt="1" custLinFactNeighborX="-13943" custLinFactNeighborY="3965"/>
      <dgm:spPr/>
    </dgm:pt>
    <dgm:pt modelId="{6E5F5777-16FE-4C9C-817F-DE8803790D8F}" type="pres">
      <dgm:prSet presAssocID="{4EA45279-712A-4463-85E0-2B164592C750}" presName="txNode1" presStyleLbl="revTx" presStyleIdx="0" presStyleCnt="6" custScaleX="43150" custScaleY="92481" custLinFactNeighborX="-17543" custLinFactNeighborY="81474">
        <dgm:presLayoutVars>
          <dgm:bulletEnabled val="1"/>
        </dgm:presLayoutVars>
      </dgm:prSet>
      <dgm:spPr/>
    </dgm:pt>
    <dgm:pt modelId="{AE7D3897-B7BF-46F7-B016-61D54000CA6B}" type="pres">
      <dgm:prSet presAssocID="{77602F71-345C-466F-8C6D-3665386C3BBD}" presName="txNode2" presStyleLbl="revTx" presStyleIdx="1" presStyleCnt="6" custScaleX="30714" custScaleY="119723" custLinFactNeighborX="-44760" custLinFactNeighborY="34879">
        <dgm:presLayoutVars>
          <dgm:bulletEnabled val="1"/>
        </dgm:presLayoutVars>
      </dgm:prSet>
      <dgm:spPr/>
    </dgm:pt>
    <dgm:pt modelId="{FD966AF8-2B25-49A1-808C-97474260B4B0}" type="pres">
      <dgm:prSet presAssocID="{A3D83177-BAC6-4A96-A276-6736B43813CE}" presName="dotNode2" presStyleCnt="0"/>
      <dgm:spPr/>
    </dgm:pt>
    <dgm:pt modelId="{BD6695A0-7E73-4437-8691-219B5DE4F2CE}" type="pres">
      <dgm:prSet presAssocID="{A3D83177-BAC6-4A96-A276-6736B43813CE}" presName="dotRepeatNode" presStyleLbl="fgShp" presStyleIdx="0" presStyleCnt="4" custLinFactX="-100000" custLinFactNeighborX="-192431" custLinFactNeighborY="71773"/>
      <dgm:spPr/>
    </dgm:pt>
    <dgm:pt modelId="{F59043EA-1BB9-4F10-A684-4A279AC5BB36}" type="pres">
      <dgm:prSet presAssocID="{DE949214-10D5-4E28-B929-07A748BDAA2B}" presName="txNode3" presStyleLbl="revTx" presStyleIdx="2" presStyleCnt="6" custScaleX="44462" custScaleY="120978" custLinFactNeighborX="37028" custLinFactNeighborY="-84672">
        <dgm:presLayoutVars>
          <dgm:bulletEnabled val="1"/>
        </dgm:presLayoutVars>
      </dgm:prSet>
      <dgm:spPr/>
    </dgm:pt>
    <dgm:pt modelId="{DE95DE19-F4E7-403A-9372-9B15CC2D5010}" type="pres">
      <dgm:prSet presAssocID="{15EA47A0-C793-4D5C-AA06-C366377C5C13}" presName="dotNode3" presStyleCnt="0"/>
      <dgm:spPr/>
    </dgm:pt>
    <dgm:pt modelId="{7F15497E-0C1A-478D-AC52-DF6D967D6671}" type="pres">
      <dgm:prSet presAssocID="{15EA47A0-C793-4D5C-AA06-C366377C5C13}" presName="dotRepeatNode" presStyleLbl="fgShp" presStyleIdx="1" presStyleCnt="4" custLinFactX="-89220" custLinFactY="54027" custLinFactNeighborX="-100000" custLinFactNeighborY="100000"/>
      <dgm:spPr/>
    </dgm:pt>
    <dgm:pt modelId="{F360D181-BE36-4FCC-8AF3-C952EF1643E2}" type="pres">
      <dgm:prSet presAssocID="{B31DE5DB-0FED-4B69-A350-AFC2BB58A466}" presName="txNode4" presStyleLbl="revTx" presStyleIdx="3" presStyleCnt="6" custScaleX="40117" custScaleY="94693" custLinFactNeighborX="-31836" custLinFactNeighborY="91226">
        <dgm:presLayoutVars>
          <dgm:bulletEnabled val="1"/>
        </dgm:presLayoutVars>
      </dgm:prSet>
      <dgm:spPr/>
    </dgm:pt>
    <dgm:pt modelId="{0E35BCFA-F22A-4E74-9CD1-FBF7EEBB4627}" type="pres">
      <dgm:prSet presAssocID="{D4B2B093-878D-4AB3-8FBA-43FBDCFDDB45}" presName="dotNode4" presStyleCnt="0"/>
      <dgm:spPr/>
    </dgm:pt>
    <dgm:pt modelId="{4CE88467-A57E-4C6C-9533-419896143134}" type="pres">
      <dgm:prSet presAssocID="{D4B2B093-878D-4AB3-8FBA-43FBDCFDDB45}" presName="dotRepeatNode" presStyleLbl="fgShp" presStyleIdx="2" presStyleCnt="4" custLinFactX="-100000" custLinFactY="29014" custLinFactNeighborX="-158028" custLinFactNeighborY="100000"/>
      <dgm:spPr/>
    </dgm:pt>
    <dgm:pt modelId="{3704AE4C-9A7D-433F-A2FB-55995FA41204}" type="pres">
      <dgm:prSet presAssocID="{32BA190A-8899-4988-B3AA-40AA906B4283}" presName="txNode5" presStyleLbl="revTx" presStyleIdx="4" presStyleCnt="6" custScaleX="28898" custScaleY="97715" custLinFactNeighborX="58848" custLinFactNeighborY="-78099">
        <dgm:presLayoutVars>
          <dgm:bulletEnabled val="1"/>
        </dgm:presLayoutVars>
      </dgm:prSet>
      <dgm:spPr/>
    </dgm:pt>
    <dgm:pt modelId="{7EAECD97-AE42-438E-BE8E-9890FD373329}" type="pres">
      <dgm:prSet presAssocID="{12AA1A92-0D5A-48AC-AC82-A3B8C1D228C8}" presName="dotNode5" presStyleCnt="0"/>
      <dgm:spPr/>
    </dgm:pt>
    <dgm:pt modelId="{44106232-3841-4D51-8AB9-C089C408344D}" type="pres">
      <dgm:prSet presAssocID="{12AA1A92-0D5A-48AC-AC82-A3B8C1D228C8}" presName="dotRepeatNode" presStyleLbl="fgShp" presStyleIdx="3" presStyleCnt="4" custLinFactX="-100000" custLinFactY="29014" custLinFactNeighborX="-158028" custLinFactNeighborY="100000"/>
      <dgm:spPr/>
    </dgm:pt>
    <dgm:pt modelId="{177905FC-21B5-4879-BA31-7FC594DCC28E}" type="pres">
      <dgm:prSet presAssocID="{39BDB9D1-C3F6-4416-A0F5-EA51423952A7}" presName="txNode6" presStyleLbl="revTx" presStyleIdx="5" presStyleCnt="6" custScaleX="37164" custScaleY="122581" custLinFactNeighborX="-809" custLinFactNeighborY="-63929">
        <dgm:presLayoutVars>
          <dgm:bulletEnabled val="1"/>
        </dgm:presLayoutVars>
      </dgm:prSet>
      <dgm:spPr/>
    </dgm:pt>
  </dgm:ptLst>
  <dgm:cxnLst>
    <dgm:cxn modelId="{C9B27917-7DD6-4BFC-B03B-6D6C2CD49AEC}" type="presOf" srcId="{A3D83177-BAC6-4A96-A276-6736B43813CE}" destId="{BD6695A0-7E73-4437-8691-219B5DE4F2CE}" srcOrd="0" destOrd="0" presId="urn:microsoft.com/office/officeart/2009/3/layout/DescendingProcess"/>
    <dgm:cxn modelId="{00DC8D29-3A17-4EA1-B68C-B667365CED2F}" type="presOf" srcId="{B31DE5DB-0FED-4B69-A350-AFC2BB58A466}" destId="{F360D181-BE36-4FCC-8AF3-C952EF1643E2}" srcOrd="0" destOrd="0" presId="urn:microsoft.com/office/officeart/2009/3/layout/DescendingProcess"/>
    <dgm:cxn modelId="{4DD0D35E-5BF1-44BA-802A-A4347BFE4019}" srcId="{A64ADEA9-2D04-4598-852D-B879AB7BDDA7}" destId="{39BDB9D1-C3F6-4416-A0F5-EA51423952A7}" srcOrd="5" destOrd="0" parTransId="{6E542F1F-1F18-49A0-8654-9FA499F248D7}" sibTransId="{A6C4E00B-84C4-443F-8D92-69180D0E9980}"/>
    <dgm:cxn modelId="{2FFFA566-4D25-4409-A270-3A64938206C9}" type="presOf" srcId="{D4B2B093-878D-4AB3-8FBA-43FBDCFDDB45}" destId="{4CE88467-A57E-4C6C-9533-419896143134}" srcOrd="0" destOrd="0" presId="urn:microsoft.com/office/officeart/2009/3/layout/DescendingProcess"/>
    <dgm:cxn modelId="{80B6924E-7088-4894-9BA2-143CD1F8D28F}" type="presOf" srcId="{4EA45279-712A-4463-85E0-2B164592C750}" destId="{6E5F5777-16FE-4C9C-817F-DE8803790D8F}" srcOrd="0" destOrd="0" presId="urn:microsoft.com/office/officeart/2009/3/layout/DescendingProcess"/>
    <dgm:cxn modelId="{E969B885-A241-4064-B256-A2E90AFC1BCF}" srcId="{A64ADEA9-2D04-4598-852D-B879AB7BDDA7}" destId="{4EA45279-712A-4463-85E0-2B164592C750}" srcOrd="0" destOrd="0" parTransId="{C87A07AC-8E29-4935-9C85-8E7933ABF465}" sibTransId="{32779948-92E0-4F29-8E8F-5EDD60D19D3C}"/>
    <dgm:cxn modelId="{1D49E787-E2FA-4C61-AB8F-268851CB811D}" type="presOf" srcId="{12AA1A92-0D5A-48AC-AC82-A3B8C1D228C8}" destId="{44106232-3841-4D51-8AB9-C089C408344D}" srcOrd="0" destOrd="0" presId="urn:microsoft.com/office/officeart/2009/3/layout/DescendingProcess"/>
    <dgm:cxn modelId="{C7AD628E-5BE5-42DF-858C-063232400908}" srcId="{A64ADEA9-2D04-4598-852D-B879AB7BDDA7}" destId="{77602F71-345C-466F-8C6D-3665386C3BBD}" srcOrd="1" destOrd="0" parTransId="{807BF2A9-FEC1-4E83-B7E6-832FECC014BC}" sibTransId="{A3D83177-BAC6-4A96-A276-6736B43813CE}"/>
    <dgm:cxn modelId="{E0332795-0AFE-4E18-B03F-A938EDAD7714}" srcId="{A64ADEA9-2D04-4598-852D-B879AB7BDDA7}" destId="{B31DE5DB-0FED-4B69-A350-AFC2BB58A466}" srcOrd="3" destOrd="0" parTransId="{A2F3BAA0-61DA-4B6A-B914-C376EE32E0D2}" sibTransId="{D4B2B093-878D-4AB3-8FBA-43FBDCFDDB45}"/>
    <dgm:cxn modelId="{37D67A9E-AC0C-43BE-983E-201F6034F714}" type="presOf" srcId="{15EA47A0-C793-4D5C-AA06-C366377C5C13}" destId="{7F15497E-0C1A-478D-AC52-DF6D967D6671}" srcOrd="0" destOrd="0" presId="urn:microsoft.com/office/officeart/2009/3/layout/DescendingProcess"/>
    <dgm:cxn modelId="{442EB9A3-4E47-4DFB-9127-8AA442802813}" srcId="{A64ADEA9-2D04-4598-852D-B879AB7BDDA7}" destId="{DE949214-10D5-4E28-B929-07A748BDAA2B}" srcOrd="2" destOrd="0" parTransId="{D6D789FC-02D4-430C-88BD-C1FE769BD0CE}" sibTransId="{15EA47A0-C793-4D5C-AA06-C366377C5C13}"/>
    <dgm:cxn modelId="{A0F1F8A8-BF94-4D4F-B238-81031A7C23ED}" type="presOf" srcId="{77602F71-345C-466F-8C6D-3665386C3BBD}" destId="{AE7D3897-B7BF-46F7-B016-61D54000CA6B}" srcOrd="0" destOrd="0" presId="urn:microsoft.com/office/officeart/2009/3/layout/DescendingProcess"/>
    <dgm:cxn modelId="{08297FB3-9726-4056-965D-83E300CE729F}" type="presOf" srcId="{A64ADEA9-2D04-4598-852D-B879AB7BDDA7}" destId="{74A1CC9B-986E-4C28-BB49-28EF98115435}" srcOrd="0" destOrd="0" presId="urn:microsoft.com/office/officeart/2009/3/layout/DescendingProcess"/>
    <dgm:cxn modelId="{F93915D0-5C9E-47A9-BB80-4C559A7F79C3}" type="presOf" srcId="{DE949214-10D5-4E28-B929-07A748BDAA2B}" destId="{F59043EA-1BB9-4F10-A684-4A279AC5BB36}" srcOrd="0" destOrd="0" presId="urn:microsoft.com/office/officeart/2009/3/layout/DescendingProcess"/>
    <dgm:cxn modelId="{B72B27DC-8922-4BD5-AA40-78E4AE66C261}" type="presOf" srcId="{32BA190A-8899-4988-B3AA-40AA906B4283}" destId="{3704AE4C-9A7D-433F-A2FB-55995FA41204}" srcOrd="0" destOrd="0" presId="urn:microsoft.com/office/officeart/2009/3/layout/DescendingProcess"/>
    <dgm:cxn modelId="{91EEC4DF-1FF9-4503-8144-A1F9D638B74C}" srcId="{A64ADEA9-2D04-4598-852D-B879AB7BDDA7}" destId="{32BA190A-8899-4988-B3AA-40AA906B4283}" srcOrd="4" destOrd="0" parTransId="{AFD639FB-1D65-4439-A6BC-F93A130E2ED6}" sibTransId="{12AA1A92-0D5A-48AC-AC82-A3B8C1D228C8}"/>
    <dgm:cxn modelId="{075406E6-966F-4CF4-BB1B-4F899067C77E}" type="presOf" srcId="{39BDB9D1-C3F6-4416-A0F5-EA51423952A7}" destId="{177905FC-21B5-4879-BA31-7FC594DCC28E}" srcOrd="0" destOrd="0" presId="urn:microsoft.com/office/officeart/2009/3/layout/DescendingProcess"/>
    <dgm:cxn modelId="{C15F8631-8B66-40F8-A766-BC0AD049ED65}" type="presParOf" srcId="{74A1CC9B-986E-4C28-BB49-28EF98115435}" destId="{5823C4ED-8130-4193-9509-0CADDEFB354C}" srcOrd="0" destOrd="0" presId="urn:microsoft.com/office/officeart/2009/3/layout/DescendingProcess"/>
    <dgm:cxn modelId="{C0EA68A0-3658-4FE8-AB91-47334211DA51}" type="presParOf" srcId="{74A1CC9B-986E-4C28-BB49-28EF98115435}" destId="{6E5F5777-16FE-4C9C-817F-DE8803790D8F}" srcOrd="1" destOrd="0" presId="urn:microsoft.com/office/officeart/2009/3/layout/DescendingProcess"/>
    <dgm:cxn modelId="{D6598088-AB2B-4858-8FFB-02E00BB1D08C}" type="presParOf" srcId="{74A1CC9B-986E-4C28-BB49-28EF98115435}" destId="{AE7D3897-B7BF-46F7-B016-61D54000CA6B}" srcOrd="2" destOrd="0" presId="urn:microsoft.com/office/officeart/2009/3/layout/DescendingProcess"/>
    <dgm:cxn modelId="{51D6A0A5-30A2-4D2A-BFF1-A848F13B4007}" type="presParOf" srcId="{74A1CC9B-986E-4C28-BB49-28EF98115435}" destId="{FD966AF8-2B25-49A1-808C-97474260B4B0}" srcOrd="3" destOrd="0" presId="urn:microsoft.com/office/officeart/2009/3/layout/DescendingProcess"/>
    <dgm:cxn modelId="{80DD2118-1D03-45C4-B247-AD13C024CFEF}" type="presParOf" srcId="{FD966AF8-2B25-49A1-808C-97474260B4B0}" destId="{BD6695A0-7E73-4437-8691-219B5DE4F2CE}" srcOrd="0" destOrd="0" presId="urn:microsoft.com/office/officeart/2009/3/layout/DescendingProcess"/>
    <dgm:cxn modelId="{10488F48-1D12-4BE7-B8BC-64B22AEC4ACC}" type="presParOf" srcId="{74A1CC9B-986E-4C28-BB49-28EF98115435}" destId="{F59043EA-1BB9-4F10-A684-4A279AC5BB36}" srcOrd="4" destOrd="0" presId="urn:microsoft.com/office/officeart/2009/3/layout/DescendingProcess"/>
    <dgm:cxn modelId="{8438063E-FF04-43E3-A83D-3961F47805BD}" type="presParOf" srcId="{74A1CC9B-986E-4C28-BB49-28EF98115435}" destId="{DE95DE19-F4E7-403A-9372-9B15CC2D5010}" srcOrd="5" destOrd="0" presId="urn:microsoft.com/office/officeart/2009/3/layout/DescendingProcess"/>
    <dgm:cxn modelId="{10A1D445-D691-4F5D-A09C-E6AF402A8768}" type="presParOf" srcId="{DE95DE19-F4E7-403A-9372-9B15CC2D5010}" destId="{7F15497E-0C1A-478D-AC52-DF6D967D6671}" srcOrd="0" destOrd="0" presId="urn:microsoft.com/office/officeart/2009/3/layout/DescendingProcess"/>
    <dgm:cxn modelId="{4B9272B6-891F-492D-9D88-879F925CF8B3}" type="presParOf" srcId="{74A1CC9B-986E-4C28-BB49-28EF98115435}" destId="{F360D181-BE36-4FCC-8AF3-C952EF1643E2}" srcOrd="6" destOrd="0" presId="urn:microsoft.com/office/officeart/2009/3/layout/DescendingProcess"/>
    <dgm:cxn modelId="{0699B5EA-26F4-4DC6-BE07-E9560323257D}" type="presParOf" srcId="{74A1CC9B-986E-4C28-BB49-28EF98115435}" destId="{0E35BCFA-F22A-4E74-9CD1-FBF7EEBB4627}" srcOrd="7" destOrd="0" presId="urn:microsoft.com/office/officeart/2009/3/layout/DescendingProcess"/>
    <dgm:cxn modelId="{1B2FDA89-FDDA-4E53-B57F-AFC1698A5573}" type="presParOf" srcId="{0E35BCFA-F22A-4E74-9CD1-FBF7EEBB4627}" destId="{4CE88467-A57E-4C6C-9533-419896143134}" srcOrd="0" destOrd="0" presId="urn:microsoft.com/office/officeart/2009/3/layout/DescendingProcess"/>
    <dgm:cxn modelId="{0906E107-D8E2-4814-A1E6-F7C86FBBCD4E}" type="presParOf" srcId="{74A1CC9B-986E-4C28-BB49-28EF98115435}" destId="{3704AE4C-9A7D-433F-A2FB-55995FA41204}" srcOrd="8" destOrd="0" presId="urn:microsoft.com/office/officeart/2009/3/layout/DescendingProcess"/>
    <dgm:cxn modelId="{0013CF35-C7B1-47CA-AC0B-A910FEE517F0}" type="presParOf" srcId="{74A1CC9B-986E-4C28-BB49-28EF98115435}" destId="{7EAECD97-AE42-438E-BE8E-9890FD373329}" srcOrd="9" destOrd="0" presId="urn:microsoft.com/office/officeart/2009/3/layout/DescendingProcess"/>
    <dgm:cxn modelId="{4B8B48AF-45ED-457C-8EAA-C00CE5572689}" type="presParOf" srcId="{7EAECD97-AE42-438E-BE8E-9890FD373329}" destId="{44106232-3841-4D51-8AB9-C089C408344D}" srcOrd="0" destOrd="0" presId="urn:microsoft.com/office/officeart/2009/3/layout/DescendingProcess"/>
    <dgm:cxn modelId="{A5E739CB-6799-4634-98B0-B0C98E52DEDF}" type="presParOf" srcId="{74A1CC9B-986E-4C28-BB49-28EF98115435}" destId="{177905FC-21B5-4879-BA31-7FC594DCC28E}" srcOrd="10" destOrd="0" presId="urn:microsoft.com/office/officeart/2009/3/layout/Descending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54DD99-38E2-4AA9-99AF-F3346C4F4CB2}" type="doc">
      <dgm:prSet loTypeId="urn:microsoft.com/office/officeart/2005/8/layout/radial1" loCatId="cycle" qsTypeId="urn:microsoft.com/office/officeart/2005/8/quickstyle/simple4" qsCatId="simple" csTypeId="urn:microsoft.com/office/officeart/2005/8/colors/colorful1" csCatId="colorful" phldr="1"/>
      <dgm:spPr/>
      <dgm:t>
        <a:bodyPr/>
        <a:lstStyle/>
        <a:p>
          <a:endParaRPr lang="zh-TW" altLang="en-US"/>
        </a:p>
      </dgm:t>
    </dgm:pt>
    <dgm:pt modelId="{A40855BA-83BF-4C2C-A01E-423AD3CAA7A5}">
      <dgm:prSet phldrT="[文字]"/>
      <dgm:spPr/>
      <dgm:t>
        <a:bodyPr/>
        <a:lstStyle/>
        <a:p>
          <a:r>
            <a:rPr lang="en-US" altLang="zh-TW" dirty="0"/>
            <a:t>AI</a:t>
          </a:r>
          <a:endParaRPr lang="zh-TW" altLang="en-US" dirty="0"/>
        </a:p>
      </dgm:t>
    </dgm:pt>
    <dgm:pt modelId="{FFC26AF2-0E77-4381-9FE3-F9FE151E2511}" type="parTrans" cxnId="{F1393CD4-1575-4961-A63C-8E4CA548D10E}">
      <dgm:prSet/>
      <dgm:spPr/>
      <dgm:t>
        <a:bodyPr/>
        <a:lstStyle/>
        <a:p>
          <a:endParaRPr lang="zh-TW" altLang="en-US"/>
        </a:p>
      </dgm:t>
    </dgm:pt>
    <dgm:pt modelId="{BD45773D-77DD-415F-A923-BFC13E5E7894}" type="sibTrans" cxnId="{F1393CD4-1575-4961-A63C-8E4CA548D10E}">
      <dgm:prSet/>
      <dgm:spPr/>
      <dgm:t>
        <a:bodyPr/>
        <a:lstStyle/>
        <a:p>
          <a:endParaRPr lang="zh-TW" altLang="en-US"/>
        </a:p>
      </dgm:t>
    </dgm:pt>
    <dgm:pt modelId="{300D56DC-2B8C-40E6-A337-8A16338189B7}">
      <dgm:prSet phldrT="[文字]"/>
      <dgm:spPr/>
      <dgm:t>
        <a:bodyPr/>
        <a:lstStyle/>
        <a:p>
          <a:r>
            <a:rPr lang="zh-TW" altLang="en-US" b="1" dirty="0"/>
            <a:t>智能</a:t>
          </a:r>
          <a:endParaRPr lang="en-US" altLang="zh-TW" b="1" dirty="0"/>
        </a:p>
        <a:p>
          <a:r>
            <a:rPr lang="zh-TW" altLang="en-US" b="1" dirty="0"/>
            <a:t>客服</a:t>
          </a:r>
        </a:p>
      </dgm:t>
    </dgm:pt>
    <dgm:pt modelId="{5A14D12F-6CFF-4CAF-98A4-239BD6380293}" type="parTrans" cxnId="{B148EFB2-1330-4FDF-8798-A43C298C4E1D}">
      <dgm:prSet/>
      <dgm:spPr/>
      <dgm:t>
        <a:bodyPr/>
        <a:lstStyle/>
        <a:p>
          <a:endParaRPr lang="zh-TW" altLang="en-US"/>
        </a:p>
      </dgm:t>
    </dgm:pt>
    <dgm:pt modelId="{C1C458F5-8E2F-4E70-B960-2BD78DE6110E}" type="sibTrans" cxnId="{B148EFB2-1330-4FDF-8798-A43C298C4E1D}">
      <dgm:prSet/>
      <dgm:spPr/>
      <dgm:t>
        <a:bodyPr/>
        <a:lstStyle/>
        <a:p>
          <a:endParaRPr lang="zh-TW" altLang="en-US"/>
        </a:p>
      </dgm:t>
    </dgm:pt>
    <dgm:pt modelId="{A2083E2D-61D2-4014-89F0-8DE06D5A072C}">
      <dgm:prSet phldrT="[文字]"/>
      <dgm:spPr/>
      <dgm:t>
        <a:bodyPr/>
        <a:lstStyle/>
        <a:p>
          <a:pPr algn="ctr">
            <a:lnSpc>
              <a:spcPct val="100000"/>
            </a:lnSpc>
          </a:pPr>
          <a:r>
            <a:rPr lang="zh-TW" altLang="en-US" b="1" dirty="0"/>
            <a:t>智能</a:t>
          </a:r>
          <a:br>
            <a:rPr lang="en-US" altLang="zh-TW" b="1" dirty="0"/>
          </a:br>
          <a:r>
            <a:rPr lang="en-US" altLang="zh-TW" b="1" dirty="0" err="1"/>
            <a:t>工作台</a:t>
          </a:r>
          <a:endParaRPr lang="zh-TW" altLang="en-US" b="1" dirty="0"/>
        </a:p>
      </dgm:t>
    </dgm:pt>
    <dgm:pt modelId="{B37DA4E9-ACD1-4E19-95C8-570DED2C3E6D}" type="parTrans" cxnId="{64059DAE-9EB0-47DF-9882-3730FC294187}">
      <dgm:prSet/>
      <dgm:spPr/>
      <dgm:t>
        <a:bodyPr/>
        <a:lstStyle/>
        <a:p>
          <a:endParaRPr lang="zh-TW" altLang="en-US"/>
        </a:p>
      </dgm:t>
    </dgm:pt>
    <dgm:pt modelId="{E40BA6B7-271E-4CEB-8D75-0EA7B1D94BC6}" type="sibTrans" cxnId="{64059DAE-9EB0-47DF-9882-3730FC294187}">
      <dgm:prSet/>
      <dgm:spPr/>
      <dgm:t>
        <a:bodyPr/>
        <a:lstStyle/>
        <a:p>
          <a:endParaRPr lang="zh-TW" altLang="en-US"/>
        </a:p>
      </dgm:t>
    </dgm:pt>
    <dgm:pt modelId="{F57DCBE2-0257-41CB-9B6A-F4C235D9E5F2}">
      <dgm:prSet phldrT="[文字]"/>
      <dgm:spPr/>
      <dgm:t>
        <a:bodyPr/>
        <a:lstStyle/>
        <a:p>
          <a:r>
            <a:rPr lang="zh-TW" altLang="en-US" b="1" dirty="0"/>
            <a:t>智能</a:t>
          </a:r>
          <a:br>
            <a:rPr lang="en-US" altLang="zh-TW" b="1" dirty="0"/>
          </a:br>
          <a:r>
            <a:rPr lang="zh-TW" altLang="en-US" b="1" dirty="0"/>
            <a:t>行銷</a:t>
          </a:r>
        </a:p>
      </dgm:t>
    </dgm:pt>
    <dgm:pt modelId="{3F95146A-51F5-48EF-93B4-A0505B889F21}" type="parTrans" cxnId="{1C0B8588-CA10-483D-BE01-930524B59E30}">
      <dgm:prSet/>
      <dgm:spPr/>
      <dgm:t>
        <a:bodyPr/>
        <a:lstStyle/>
        <a:p>
          <a:endParaRPr lang="zh-TW" altLang="en-US"/>
        </a:p>
      </dgm:t>
    </dgm:pt>
    <dgm:pt modelId="{19A59F0F-1CCE-42F4-BC35-075BE4947A41}" type="sibTrans" cxnId="{1C0B8588-CA10-483D-BE01-930524B59E30}">
      <dgm:prSet/>
      <dgm:spPr/>
      <dgm:t>
        <a:bodyPr/>
        <a:lstStyle/>
        <a:p>
          <a:endParaRPr lang="zh-TW" altLang="en-US"/>
        </a:p>
      </dgm:t>
    </dgm:pt>
    <dgm:pt modelId="{37447FAC-BB6A-403A-898E-00A516A25BA4}">
      <dgm:prSet phldrT="[文字]"/>
      <dgm:spPr/>
      <dgm:t>
        <a:bodyPr/>
        <a:lstStyle/>
        <a:p>
          <a:r>
            <a:rPr lang="zh-TW" altLang="en-US" b="1" dirty="0"/>
            <a:t>智能</a:t>
          </a:r>
          <a:br>
            <a:rPr lang="en-US" altLang="zh-TW" b="1" dirty="0"/>
          </a:br>
          <a:r>
            <a:rPr lang="zh-TW" altLang="en-US" b="1" dirty="0"/>
            <a:t>質檢</a:t>
          </a:r>
        </a:p>
      </dgm:t>
    </dgm:pt>
    <dgm:pt modelId="{2644A8F2-5F19-420D-A5C2-6DCB573775F6}" type="parTrans" cxnId="{476876C9-1AE3-4259-AB9C-351E94F6231F}">
      <dgm:prSet/>
      <dgm:spPr/>
      <dgm:t>
        <a:bodyPr/>
        <a:lstStyle/>
        <a:p>
          <a:endParaRPr lang="zh-TW" altLang="en-US"/>
        </a:p>
      </dgm:t>
    </dgm:pt>
    <dgm:pt modelId="{555A163D-25A0-41DB-B7F4-0309295003E9}" type="sibTrans" cxnId="{476876C9-1AE3-4259-AB9C-351E94F6231F}">
      <dgm:prSet/>
      <dgm:spPr/>
      <dgm:t>
        <a:bodyPr/>
        <a:lstStyle/>
        <a:p>
          <a:endParaRPr lang="zh-TW" altLang="en-US"/>
        </a:p>
      </dgm:t>
    </dgm:pt>
    <dgm:pt modelId="{204FD2FC-7D1B-4929-8DB0-39B9EA477124}" type="pres">
      <dgm:prSet presAssocID="{DF54DD99-38E2-4AA9-99AF-F3346C4F4CB2}" presName="cycle" presStyleCnt="0">
        <dgm:presLayoutVars>
          <dgm:chMax val="1"/>
          <dgm:dir/>
          <dgm:animLvl val="ctr"/>
          <dgm:resizeHandles val="exact"/>
        </dgm:presLayoutVars>
      </dgm:prSet>
      <dgm:spPr/>
    </dgm:pt>
    <dgm:pt modelId="{06A91E1D-B046-4EBC-90AF-56BEA288D8C2}" type="pres">
      <dgm:prSet presAssocID="{A40855BA-83BF-4C2C-A01E-423AD3CAA7A5}" presName="centerShape" presStyleLbl="node0" presStyleIdx="0" presStyleCnt="1"/>
      <dgm:spPr/>
    </dgm:pt>
    <dgm:pt modelId="{94591B97-FAE2-4B0C-848B-F80C3367F800}" type="pres">
      <dgm:prSet presAssocID="{5A14D12F-6CFF-4CAF-98A4-239BD6380293}" presName="Name9" presStyleLbl="parChTrans1D2" presStyleIdx="0" presStyleCnt="4"/>
      <dgm:spPr/>
    </dgm:pt>
    <dgm:pt modelId="{8D2E33F7-3269-4899-8D7B-19C0F6AA2D5C}" type="pres">
      <dgm:prSet presAssocID="{5A14D12F-6CFF-4CAF-98A4-239BD6380293}" presName="connTx" presStyleLbl="parChTrans1D2" presStyleIdx="0" presStyleCnt="4"/>
      <dgm:spPr/>
    </dgm:pt>
    <dgm:pt modelId="{70478976-7E02-4EA2-81F2-C3655BB98420}" type="pres">
      <dgm:prSet presAssocID="{300D56DC-2B8C-40E6-A337-8A16338189B7}" presName="node" presStyleLbl="node1" presStyleIdx="0" presStyleCnt="4" custRadScaleRad="108195" custRadScaleInc="145995">
        <dgm:presLayoutVars>
          <dgm:bulletEnabled val="1"/>
        </dgm:presLayoutVars>
      </dgm:prSet>
      <dgm:spPr/>
    </dgm:pt>
    <dgm:pt modelId="{D3B03B73-FC3B-4D0E-857C-C5F91B36458C}" type="pres">
      <dgm:prSet presAssocID="{B37DA4E9-ACD1-4E19-95C8-570DED2C3E6D}" presName="Name9" presStyleLbl="parChTrans1D2" presStyleIdx="1" presStyleCnt="4"/>
      <dgm:spPr/>
    </dgm:pt>
    <dgm:pt modelId="{F95A0778-625D-4C80-837B-E94B0B2563C6}" type="pres">
      <dgm:prSet presAssocID="{B37DA4E9-ACD1-4E19-95C8-570DED2C3E6D}" presName="connTx" presStyleLbl="parChTrans1D2" presStyleIdx="1" presStyleCnt="4"/>
      <dgm:spPr/>
    </dgm:pt>
    <dgm:pt modelId="{9A4E949C-C691-401D-B2DB-35F6256FF9D0}" type="pres">
      <dgm:prSet presAssocID="{A2083E2D-61D2-4014-89F0-8DE06D5A072C}" presName="node" presStyleLbl="node1" presStyleIdx="1" presStyleCnt="4" custRadScaleRad="150250" custRadScaleInc="-376273">
        <dgm:presLayoutVars>
          <dgm:bulletEnabled val="1"/>
        </dgm:presLayoutVars>
      </dgm:prSet>
      <dgm:spPr/>
    </dgm:pt>
    <dgm:pt modelId="{54FE8E15-0F69-4E7A-81C2-90A9D84CF9D3}" type="pres">
      <dgm:prSet presAssocID="{2644A8F2-5F19-420D-A5C2-6DCB573775F6}" presName="Name9" presStyleLbl="parChTrans1D2" presStyleIdx="2" presStyleCnt="4"/>
      <dgm:spPr/>
    </dgm:pt>
    <dgm:pt modelId="{8937CADB-F356-4BEF-B9D7-257ED1FF5A7F}" type="pres">
      <dgm:prSet presAssocID="{2644A8F2-5F19-420D-A5C2-6DCB573775F6}" presName="connTx" presStyleLbl="parChTrans1D2" presStyleIdx="2" presStyleCnt="4"/>
      <dgm:spPr/>
    </dgm:pt>
    <dgm:pt modelId="{4464CC4F-F023-4D7E-9A8D-7F3185150ED6}" type="pres">
      <dgm:prSet presAssocID="{37447FAC-BB6A-403A-898E-00A516A25BA4}" presName="node" presStyleLbl="node1" presStyleIdx="2" presStyleCnt="4" custRadScaleRad="126264" custRadScaleInc="-145871">
        <dgm:presLayoutVars>
          <dgm:bulletEnabled val="1"/>
        </dgm:presLayoutVars>
      </dgm:prSet>
      <dgm:spPr/>
    </dgm:pt>
    <dgm:pt modelId="{A5E86195-240E-4724-A5A2-3DE3E5787028}" type="pres">
      <dgm:prSet presAssocID="{3F95146A-51F5-48EF-93B4-A0505B889F21}" presName="Name9" presStyleLbl="parChTrans1D2" presStyleIdx="3" presStyleCnt="4"/>
      <dgm:spPr/>
    </dgm:pt>
    <dgm:pt modelId="{F183FDBB-7377-4AC2-99FB-F2A64A4125F6}" type="pres">
      <dgm:prSet presAssocID="{3F95146A-51F5-48EF-93B4-A0505B889F21}" presName="connTx" presStyleLbl="parChTrans1D2" presStyleIdx="3" presStyleCnt="4"/>
      <dgm:spPr/>
    </dgm:pt>
    <dgm:pt modelId="{0C300230-62A5-4742-BE85-29375F2303D7}" type="pres">
      <dgm:prSet presAssocID="{F57DCBE2-0257-41CB-9B6A-F4C235D9E5F2}" presName="node" presStyleLbl="node1" presStyleIdx="3" presStyleCnt="4" custRadScaleRad="111356" custRadScaleInc="-212655">
        <dgm:presLayoutVars>
          <dgm:bulletEnabled val="1"/>
        </dgm:presLayoutVars>
      </dgm:prSet>
      <dgm:spPr/>
    </dgm:pt>
  </dgm:ptLst>
  <dgm:cxnLst>
    <dgm:cxn modelId="{1611E40E-E2A0-4293-A6CA-D26CAB7E1475}" type="presOf" srcId="{3F95146A-51F5-48EF-93B4-A0505B889F21}" destId="{F183FDBB-7377-4AC2-99FB-F2A64A4125F6}" srcOrd="1" destOrd="0" presId="urn:microsoft.com/office/officeart/2005/8/layout/radial1"/>
    <dgm:cxn modelId="{9B269D27-E7C9-461E-8DE1-2BC57C9EACB7}" type="presOf" srcId="{B37DA4E9-ACD1-4E19-95C8-570DED2C3E6D}" destId="{D3B03B73-FC3B-4D0E-857C-C5F91B36458C}" srcOrd="0" destOrd="0" presId="urn:microsoft.com/office/officeart/2005/8/layout/radial1"/>
    <dgm:cxn modelId="{E8FE1B29-CE56-4732-A965-A00233587464}" type="presOf" srcId="{A40855BA-83BF-4C2C-A01E-423AD3CAA7A5}" destId="{06A91E1D-B046-4EBC-90AF-56BEA288D8C2}" srcOrd="0" destOrd="0" presId="urn:microsoft.com/office/officeart/2005/8/layout/radial1"/>
    <dgm:cxn modelId="{C2C3D140-6968-4906-BB00-21E17AA494A8}" type="presOf" srcId="{37447FAC-BB6A-403A-898E-00A516A25BA4}" destId="{4464CC4F-F023-4D7E-9A8D-7F3185150ED6}" srcOrd="0" destOrd="0" presId="urn:microsoft.com/office/officeart/2005/8/layout/radial1"/>
    <dgm:cxn modelId="{E7E0134B-42AB-408A-B412-7BFD7CA32715}" type="presOf" srcId="{F57DCBE2-0257-41CB-9B6A-F4C235D9E5F2}" destId="{0C300230-62A5-4742-BE85-29375F2303D7}" srcOrd="0" destOrd="0" presId="urn:microsoft.com/office/officeart/2005/8/layout/radial1"/>
    <dgm:cxn modelId="{24D9F14B-907D-4CDD-9026-183FE5822525}" type="presOf" srcId="{DF54DD99-38E2-4AA9-99AF-F3346C4F4CB2}" destId="{204FD2FC-7D1B-4929-8DB0-39B9EA477124}" srcOrd="0" destOrd="0" presId="urn:microsoft.com/office/officeart/2005/8/layout/radial1"/>
    <dgm:cxn modelId="{12E06752-340B-4A1F-877D-617A527DB2D8}" type="presOf" srcId="{2644A8F2-5F19-420D-A5C2-6DCB573775F6}" destId="{8937CADB-F356-4BEF-B9D7-257ED1FF5A7F}" srcOrd="1" destOrd="0" presId="urn:microsoft.com/office/officeart/2005/8/layout/radial1"/>
    <dgm:cxn modelId="{D6459584-75F9-4FEA-8609-6571FF846993}" type="presOf" srcId="{5A14D12F-6CFF-4CAF-98A4-239BD6380293}" destId="{8D2E33F7-3269-4899-8D7B-19C0F6AA2D5C}" srcOrd="1" destOrd="0" presId="urn:microsoft.com/office/officeart/2005/8/layout/radial1"/>
    <dgm:cxn modelId="{1C0B8588-CA10-483D-BE01-930524B59E30}" srcId="{A40855BA-83BF-4C2C-A01E-423AD3CAA7A5}" destId="{F57DCBE2-0257-41CB-9B6A-F4C235D9E5F2}" srcOrd="3" destOrd="0" parTransId="{3F95146A-51F5-48EF-93B4-A0505B889F21}" sibTransId="{19A59F0F-1CCE-42F4-BC35-075BE4947A41}"/>
    <dgm:cxn modelId="{B564698A-9AC6-442C-B600-27871B09F957}" type="presOf" srcId="{3F95146A-51F5-48EF-93B4-A0505B889F21}" destId="{A5E86195-240E-4724-A5A2-3DE3E5787028}" srcOrd="0" destOrd="0" presId="urn:microsoft.com/office/officeart/2005/8/layout/radial1"/>
    <dgm:cxn modelId="{C6A3588A-600C-4B95-B16A-6DB1E45BF216}" type="presOf" srcId="{2644A8F2-5F19-420D-A5C2-6DCB573775F6}" destId="{54FE8E15-0F69-4E7A-81C2-90A9D84CF9D3}" srcOrd="0" destOrd="0" presId="urn:microsoft.com/office/officeart/2005/8/layout/radial1"/>
    <dgm:cxn modelId="{20BEB1A0-2813-414F-84BF-94D21ED67EEE}" type="presOf" srcId="{300D56DC-2B8C-40E6-A337-8A16338189B7}" destId="{70478976-7E02-4EA2-81F2-C3655BB98420}" srcOrd="0" destOrd="0" presId="urn:microsoft.com/office/officeart/2005/8/layout/radial1"/>
    <dgm:cxn modelId="{1AC627A1-4D93-4156-9417-F5EB2A8C955A}" type="presOf" srcId="{A2083E2D-61D2-4014-89F0-8DE06D5A072C}" destId="{9A4E949C-C691-401D-B2DB-35F6256FF9D0}" srcOrd="0" destOrd="0" presId="urn:microsoft.com/office/officeart/2005/8/layout/radial1"/>
    <dgm:cxn modelId="{D61127A7-72B7-4FBC-873A-C5400C19F015}" type="presOf" srcId="{B37DA4E9-ACD1-4E19-95C8-570DED2C3E6D}" destId="{F95A0778-625D-4C80-837B-E94B0B2563C6}" srcOrd="1" destOrd="0" presId="urn:microsoft.com/office/officeart/2005/8/layout/radial1"/>
    <dgm:cxn modelId="{64059DAE-9EB0-47DF-9882-3730FC294187}" srcId="{A40855BA-83BF-4C2C-A01E-423AD3CAA7A5}" destId="{A2083E2D-61D2-4014-89F0-8DE06D5A072C}" srcOrd="1" destOrd="0" parTransId="{B37DA4E9-ACD1-4E19-95C8-570DED2C3E6D}" sibTransId="{E40BA6B7-271E-4CEB-8D75-0EA7B1D94BC6}"/>
    <dgm:cxn modelId="{B148EFB2-1330-4FDF-8798-A43C298C4E1D}" srcId="{A40855BA-83BF-4C2C-A01E-423AD3CAA7A5}" destId="{300D56DC-2B8C-40E6-A337-8A16338189B7}" srcOrd="0" destOrd="0" parTransId="{5A14D12F-6CFF-4CAF-98A4-239BD6380293}" sibTransId="{C1C458F5-8E2F-4E70-B960-2BD78DE6110E}"/>
    <dgm:cxn modelId="{BC5C6DB8-E319-4B00-8A17-5008C70EA333}" type="presOf" srcId="{5A14D12F-6CFF-4CAF-98A4-239BD6380293}" destId="{94591B97-FAE2-4B0C-848B-F80C3367F800}" srcOrd="0" destOrd="0" presId="urn:microsoft.com/office/officeart/2005/8/layout/radial1"/>
    <dgm:cxn modelId="{476876C9-1AE3-4259-AB9C-351E94F6231F}" srcId="{A40855BA-83BF-4C2C-A01E-423AD3CAA7A5}" destId="{37447FAC-BB6A-403A-898E-00A516A25BA4}" srcOrd="2" destOrd="0" parTransId="{2644A8F2-5F19-420D-A5C2-6DCB573775F6}" sibTransId="{555A163D-25A0-41DB-B7F4-0309295003E9}"/>
    <dgm:cxn modelId="{F1393CD4-1575-4961-A63C-8E4CA548D10E}" srcId="{DF54DD99-38E2-4AA9-99AF-F3346C4F4CB2}" destId="{A40855BA-83BF-4C2C-A01E-423AD3CAA7A5}" srcOrd="0" destOrd="0" parTransId="{FFC26AF2-0E77-4381-9FE3-F9FE151E2511}" sibTransId="{BD45773D-77DD-415F-A923-BFC13E5E7894}"/>
    <dgm:cxn modelId="{BE134851-578F-41EF-934B-CF3050818DFD}" type="presParOf" srcId="{204FD2FC-7D1B-4929-8DB0-39B9EA477124}" destId="{06A91E1D-B046-4EBC-90AF-56BEA288D8C2}" srcOrd="0" destOrd="0" presId="urn:microsoft.com/office/officeart/2005/8/layout/radial1"/>
    <dgm:cxn modelId="{32D9CFAA-B7D9-486A-ACFF-0B46928C6AAF}" type="presParOf" srcId="{204FD2FC-7D1B-4929-8DB0-39B9EA477124}" destId="{94591B97-FAE2-4B0C-848B-F80C3367F800}" srcOrd="1" destOrd="0" presId="urn:microsoft.com/office/officeart/2005/8/layout/radial1"/>
    <dgm:cxn modelId="{FC043211-8E92-49E3-9DA8-1E4AAA3283C9}" type="presParOf" srcId="{94591B97-FAE2-4B0C-848B-F80C3367F800}" destId="{8D2E33F7-3269-4899-8D7B-19C0F6AA2D5C}" srcOrd="0" destOrd="0" presId="urn:microsoft.com/office/officeart/2005/8/layout/radial1"/>
    <dgm:cxn modelId="{FB884EC3-2EB3-44A3-ABCE-5B67AC1629DA}" type="presParOf" srcId="{204FD2FC-7D1B-4929-8DB0-39B9EA477124}" destId="{70478976-7E02-4EA2-81F2-C3655BB98420}" srcOrd="2" destOrd="0" presId="urn:microsoft.com/office/officeart/2005/8/layout/radial1"/>
    <dgm:cxn modelId="{E7B26C43-7547-448E-A411-F753B137FB19}" type="presParOf" srcId="{204FD2FC-7D1B-4929-8DB0-39B9EA477124}" destId="{D3B03B73-FC3B-4D0E-857C-C5F91B36458C}" srcOrd="3" destOrd="0" presId="urn:microsoft.com/office/officeart/2005/8/layout/radial1"/>
    <dgm:cxn modelId="{CA1DB459-CB90-40FB-AEE4-910ABBB65B3B}" type="presParOf" srcId="{D3B03B73-FC3B-4D0E-857C-C5F91B36458C}" destId="{F95A0778-625D-4C80-837B-E94B0B2563C6}" srcOrd="0" destOrd="0" presId="urn:microsoft.com/office/officeart/2005/8/layout/radial1"/>
    <dgm:cxn modelId="{BA27BF7B-C29A-4088-9376-0A4574DE1BC5}" type="presParOf" srcId="{204FD2FC-7D1B-4929-8DB0-39B9EA477124}" destId="{9A4E949C-C691-401D-B2DB-35F6256FF9D0}" srcOrd="4" destOrd="0" presId="urn:microsoft.com/office/officeart/2005/8/layout/radial1"/>
    <dgm:cxn modelId="{06360031-8B94-411C-9391-0DE8A572DFA4}" type="presParOf" srcId="{204FD2FC-7D1B-4929-8DB0-39B9EA477124}" destId="{54FE8E15-0F69-4E7A-81C2-90A9D84CF9D3}" srcOrd="5" destOrd="0" presId="urn:microsoft.com/office/officeart/2005/8/layout/radial1"/>
    <dgm:cxn modelId="{8820844C-9CA7-4B4E-8947-E5AF7CB3490D}" type="presParOf" srcId="{54FE8E15-0F69-4E7A-81C2-90A9D84CF9D3}" destId="{8937CADB-F356-4BEF-B9D7-257ED1FF5A7F}" srcOrd="0" destOrd="0" presId="urn:microsoft.com/office/officeart/2005/8/layout/radial1"/>
    <dgm:cxn modelId="{B629634A-65C0-47A2-9D52-17CB44E85A12}" type="presParOf" srcId="{204FD2FC-7D1B-4929-8DB0-39B9EA477124}" destId="{4464CC4F-F023-4D7E-9A8D-7F3185150ED6}" srcOrd="6" destOrd="0" presId="urn:microsoft.com/office/officeart/2005/8/layout/radial1"/>
    <dgm:cxn modelId="{DA0737E6-2CD3-4770-AD36-107B53CF329E}" type="presParOf" srcId="{204FD2FC-7D1B-4929-8DB0-39B9EA477124}" destId="{A5E86195-240E-4724-A5A2-3DE3E5787028}" srcOrd="7" destOrd="0" presId="urn:microsoft.com/office/officeart/2005/8/layout/radial1"/>
    <dgm:cxn modelId="{54C0CC74-158C-440C-AC68-675000EC85DE}" type="presParOf" srcId="{A5E86195-240E-4724-A5A2-3DE3E5787028}" destId="{F183FDBB-7377-4AC2-99FB-F2A64A4125F6}" srcOrd="0" destOrd="0" presId="urn:microsoft.com/office/officeart/2005/8/layout/radial1"/>
    <dgm:cxn modelId="{0983F2E8-32D2-4D63-A14A-33BB4D497DDD}" type="presParOf" srcId="{204FD2FC-7D1B-4929-8DB0-39B9EA477124}" destId="{0C300230-62A5-4742-BE85-29375F2303D7}"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B91FA-8CE3-4C47-985C-FFBB305607DB}">
      <dsp:nvSpPr>
        <dsp:cNvPr id="0" name=""/>
        <dsp:cNvSpPr/>
      </dsp:nvSpPr>
      <dsp:spPr>
        <a:xfrm rot="2550758">
          <a:off x="1964684" y="3215086"/>
          <a:ext cx="760399" cy="61435"/>
        </a:xfrm>
        <a:custGeom>
          <a:avLst/>
          <a:gdLst/>
          <a:ahLst/>
          <a:cxnLst/>
          <a:rect l="0" t="0" r="0" b="0"/>
          <a:pathLst>
            <a:path>
              <a:moveTo>
                <a:pt x="0" y="30717"/>
              </a:moveTo>
              <a:lnTo>
                <a:pt x="760399" y="307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D4757E-ECEB-4C65-9BD6-B8AA2723E3E1}">
      <dsp:nvSpPr>
        <dsp:cNvPr id="0" name=""/>
        <dsp:cNvSpPr/>
      </dsp:nvSpPr>
      <dsp:spPr>
        <a:xfrm>
          <a:off x="2064627" y="2249977"/>
          <a:ext cx="770441" cy="61435"/>
        </a:xfrm>
        <a:custGeom>
          <a:avLst/>
          <a:gdLst/>
          <a:ahLst/>
          <a:cxnLst/>
          <a:rect l="0" t="0" r="0" b="0"/>
          <a:pathLst>
            <a:path>
              <a:moveTo>
                <a:pt x="0" y="30717"/>
              </a:moveTo>
              <a:lnTo>
                <a:pt x="770441" y="307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683FCE-031E-4F91-918D-F7039C6BCF0B}">
      <dsp:nvSpPr>
        <dsp:cNvPr id="0" name=""/>
        <dsp:cNvSpPr/>
      </dsp:nvSpPr>
      <dsp:spPr>
        <a:xfrm rot="19104217">
          <a:off x="1962767" y="1296023"/>
          <a:ext cx="807905" cy="61435"/>
        </a:xfrm>
        <a:custGeom>
          <a:avLst/>
          <a:gdLst/>
          <a:ahLst/>
          <a:cxnLst/>
          <a:rect l="0" t="0" r="0" b="0"/>
          <a:pathLst>
            <a:path>
              <a:moveTo>
                <a:pt x="0" y="30717"/>
              </a:moveTo>
              <a:lnTo>
                <a:pt x="807905" y="3071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50013D-876F-4DC6-AB84-F0C55F5ED08B}">
      <dsp:nvSpPr>
        <dsp:cNvPr id="0" name=""/>
        <dsp:cNvSpPr/>
      </dsp:nvSpPr>
      <dsp:spPr>
        <a:xfrm>
          <a:off x="188533" y="1177110"/>
          <a:ext cx="2207170" cy="2207170"/>
        </a:xfrm>
        <a:prstGeom prst="ellipse">
          <a:avLst/>
        </a:prstGeom>
        <a:blipFill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B1F6D3-B29F-4BA2-9DE8-9C16D0B91531}">
      <dsp:nvSpPr>
        <dsp:cNvPr id="0" name=""/>
        <dsp:cNvSpPr/>
      </dsp:nvSpPr>
      <dsp:spPr>
        <a:xfrm>
          <a:off x="2513028" y="30628"/>
          <a:ext cx="1235590" cy="1235590"/>
        </a:xfrm>
        <a:prstGeom prst="ellipse">
          <a:avLst/>
        </a:prstGeom>
        <a:blipFill rotWithShape="0">
          <a:blip xmlns:r="http://schemas.openxmlformats.org/officeDocument/2006/relationships" r:embed="rId2"/>
          <a:srcRect/>
          <a:stretch>
            <a:fillRect l="-33000" r="-3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25" tIns="34925" rIns="34925" bIns="34925" numCol="1" spcCol="1270" anchor="ctr" anchorCtr="0">
          <a:noAutofit/>
        </a:bodyPr>
        <a:lstStyle/>
        <a:p>
          <a:pPr marL="0" lvl="0" indent="0" algn="ctr" defTabSz="2444750">
            <a:lnSpc>
              <a:spcPct val="90000"/>
            </a:lnSpc>
            <a:spcBef>
              <a:spcPct val="0"/>
            </a:spcBef>
            <a:spcAft>
              <a:spcPct val="35000"/>
            </a:spcAft>
            <a:buNone/>
          </a:pPr>
          <a:r>
            <a:rPr lang="zh-TW" altLang="en-US" sz="5500" kern="1200" dirty="0"/>
            <a:t> </a:t>
          </a:r>
        </a:p>
      </dsp:txBody>
      <dsp:txXfrm>
        <a:off x="2693976" y="211576"/>
        <a:ext cx="873694" cy="873694"/>
      </dsp:txXfrm>
    </dsp:sp>
    <dsp:sp modelId="{FE83B3B2-D87B-4416-9AC6-DCB068B4084B}">
      <dsp:nvSpPr>
        <dsp:cNvPr id="0" name=""/>
        <dsp:cNvSpPr/>
      </dsp:nvSpPr>
      <dsp:spPr>
        <a:xfrm>
          <a:off x="3872178" y="30628"/>
          <a:ext cx="1853385" cy="1235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44550">
            <a:lnSpc>
              <a:spcPct val="90000"/>
            </a:lnSpc>
            <a:spcBef>
              <a:spcPct val="0"/>
            </a:spcBef>
            <a:spcAft>
              <a:spcPct val="15000"/>
            </a:spcAft>
            <a:buChar char="•"/>
          </a:pPr>
          <a:r>
            <a:rPr lang="zh-TW" altLang="en-US" sz="1900" b="0" i="0" kern="1200" dirty="0">
              <a:latin typeface="微軟正黑體" panose="020B0604030504040204" pitchFamily="34" charset="-120"/>
              <a:ea typeface="微軟正黑體" panose="020B0604030504040204" pitchFamily="34" charset="-120"/>
            </a:rPr>
            <a:t>手機助理語音辨識功能</a:t>
          </a:r>
          <a:endParaRPr lang="zh-TW" altLang="en-US" sz="1900" kern="1200" dirty="0">
            <a:latin typeface="微軟正黑體" panose="020B0604030504040204" pitchFamily="34" charset="-120"/>
            <a:ea typeface="微軟正黑體" panose="020B0604030504040204" pitchFamily="34" charset="-120"/>
          </a:endParaRPr>
        </a:p>
      </dsp:txBody>
      <dsp:txXfrm>
        <a:off x="3872178" y="30628"/>
        <a:ext cx="1853385" cy="1235590"/>
      </dsp:txXfrm>
    </dsp:sp>
    <dsp:sp modelId="{BD08AF0F-CEEF-457F-B0E3-114183257445}">
      <dsp:nvSpPr>
        <dsp:cNvPr id="0" name=""/>
        <dsp:cNvSpPr/>
      </dsp:nvSpPr>
      <dsp:spPr>
        <a:xfrm>
          <a:off x="2835069" y="1618544"/>
          <a:ext cx="1324302" cy="1324302"/>
        </a:xfrm>
        <a:prstGeom prst="ellipse">
          <a:avLst/>
        </a:prstGeom>
        <a:blipFill rotWithShape="0">
          <a:blip xmlns:r="http://schemas.openxmlformats.org/officeDocument/2006/relationships" r:embed="rId3"/>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25" tIns="34925" rIns="34925" bIns="34925" numCol="1" spcCol="1270" anchor="ctr" anchorCtr="0">
          <a:noAutofit/>
        </a:bodyPr>
        <a:lstStyle/>
        <a:p>
          <a:pPr marL="0" lvl="0" indent="0" algn="ctr" defTabSz="2444750">
            <a:lnSpc>
              <a:spcPct val="90000"/>
            </a:lnSpc>
            <a:spcBef>
              <a:spcPct val="0"/>
            </a:spcBef>
            <a:spcAft>
              <a:spcPct val="35000"/>
            </a:spcAft>
            <a:buNone/>
          </a:pPr>
          <a:r>
            <a:rPr lang="zh-TW" altLang="en-US" sz="5500" kern="1200" dirty="0"/>
            <a:t> </a:t>
          </a:r>
        </a:p>
      </dsp:txBody>
      <dsp:txXfrm>
        <a:off x="3029009" y="1812484"/>
        <a:ext cx="936422" cy="936422"/>
      </dsp:txXfrm>
    </dsp:sp>
    <dsp:sp modelId="{99F24BA5-2191-478D-BC4D-6671A1493CAC}">
      <dsp:nvSpPr>
        <dsp:cNvPr id="0" name=""/>
        <dsp:cNvSpPr/>
      </dsp:nvSpPr>
      <dsp:spPr>
        <a:xfrm>
          <a:off x="4291801" y="1618544"/>
          <a:ext cx="1986453" cy="1324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44550">
            <a:lnSpc>
              <a:spcPct val="90000"/>
            </a:lnSpc>
            <a:spcBef>
              <a:spcPct val="0"/>
            </a:spcBef>
            <a:spcAft>
              <a:spcPct val="15000"/>
            </a:spcAft>
            <a:buChar char="•"/>
          </a:pPr>
          <a:r>
            <a:rPr lang="zh-TW" altLang="en-US" sz="1900" b="0" i="0" kern="1200" dirty="0">
              <a:latin typeface="微軟正黑體" panose="020B0604030504040204" pitchFamily="34" charset="-120"/>
              <a:ea typeface="微軟正黑體" panose="020B0604030504040204" pitchFamily="34" charset="-120"/>
            </a:rPr>
            <a:t>串流影音網站的推薦</a:t>
          </a:r>
          <a:endParaRPr lang="zh-TW" altLang="en-US" sz="1900" kern="1200" dirty="0">
            <a:latin typeface="微軟正黑體" panose="020B0604030504040204" pitchFamily="34" charset="-120"/>
            <a:ea typeface="微軟正黑體" panose="020B0604030504040204" pitchFamily="34" charset="-120"/>
          </a:endParaRPr>
        </a:p>
        <a:p>
          <a:pPr marL="171450" lvl="1" indent="-171450" algn="l" defTabSz="844550">
            <a:lnSpc>
              <a:spcPct val="90000"/>
            </a:lnSpc>
            <a:spcBef>
              <a:spcPct val="0"/>
            </a:spcBef>
            <a:spcAft>
              <a:spcPct val="15000"/>
            </a:spcAft>
            <a:buChar char="•"/>
          </a:pPr>
          <a:r>
            <a:rPr lang="en-US" altLang="zh-TW" sz="1900" kern="1200" dirty="0" err="1">
              <a:latin typeface="微軟正黑體" panose="020B0604030504040204" pitchFamily="34" charset="-120"/>
              <a:ea typeface="微軟正黑體" panose="020B0604030504040204" pitchFamily="34" charset="-120"/>
            </a:rPr>
            <a:t>Youtube</a:t>
          </a:r>
          <a:r>
            <a:rPr lang="en-US" altLang="zh-TW" sz="1900" kern="1200" dirty="0">
              <a:latin typeface="微軟正黑體" panose="020B0604030504040204" pitchFamily="34" charset="-120"/>
              <a:ea typeface="微軟正黑體" panose="020B0604030504040204" pitchFamily="34" charset="-120"/>
            </a:rPr>
            <a:t> Spotify</a:t>
          </a:r>
          <a:endParaRPr lang="zh-TW" altLang="en-US" sz="1900" kern="1200" dirty="0">
            <a:latin typeface="微軟正黑體" panose="020B0604030504040204" pitchFamily="34" charset="-120"/>
            <a:ea typeface="微軟正黑體" panose="020B0604030504040204" pitchFamily="34" charset="-120"/>
          </a:endParaRPr>
        </a:p>
      </dsp:txBody>
      <dsp:txXfrm>
        <a:off x="4291801" y="1618544"/>
        <a:ext cx="1986453" cy="1324302"/>
      </dsp:txXfrm>
    </dsp:sp>
    <dsp:sp modelId="{E68B4186-DDF9-4B78-A8FC-1BC2BCCB9287}">
      <dsp:nvSpPr>
        <dsp:cNvPr id="0" name=""/>
        <dsp:cNvSpPr/>
      </dsp:nvSpPr>
      <dsp:spPr>
        <a:xfrm>
          <a:off x="2461642" y="3310436"/>
          <a:ext cx="1221999" cy="1205062"/>
        </a:xfrm>
        <a:prstGeom prst="ellipse">
          <a:avLst/>
        </a:prstGeom>
        <a:blipFill rotWithShape="0">
          <a:blip xmlns:r="http://schemas.openxmlformats.org/officeDocument/2006/relationships" r:embed="rId4"/>
          <a:srcRect/>
          <a:stretch>
            <a:fillRect t="-18000" b="-1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925" tIns="34925" rIns="34925" bIns="34925" numCol="1" spcCol="1270" anchor="ctr" anchorCtr="0">
          <a:noAutofit/>
        </a:bodyPr>
        <a:lstStyle/>
        <a:p>
          <a:pPr marL="0" lvl="0" indent="0" algn="ctr" defTabSz="2444750">
            <a:lnSpc>
              <a:spcPct val="90000"/>
            </a:lnSpc>
            <a:spcBef>
              <a:spcPct val="0"/>
            </a:spcBef>
            <a:spcAft>
              <a:spcPct val="35000"/>
            </a:spcAft>
            <a:buNone/>
          </a:pPr>
          <a:r>
            <a:rPr lang="zh-TW" altLang="en-US" sz="5500" kern="1200" dirty="0"/>
            <a:t> </a:t>
          </a:r>
        </a:p>
      </dsp:txBody>
      <dsp:txXfrm>
        <a:off x="2640600" y="3486913"/>
        <a:ext cx="864083" cy="852108"/>
      </dsp:txXfrm>
    </dsp:sp>
    <dsp:sp modelId="{BF6F80CE-10AE-490E-BF63-8F8B05F1BE31}">
      <dsp:nvSpPr>
        <dsp:cNvPr id="0" name=""/>
        <dsp:cNvSpPr/>
      </dsp:nvSpPr>
      <dsp:spPr>
        <a:xfrm>
          <a:off x="3943950" y="3310436"/>
          <a:ext cx="1832999" cy="1205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44550">
            <a:lnSpc>
              <a:spcPct val="90000"/>
            </a:lnSpc>
            <a:spcBef>
              <a:spcPct val="0"/>
            </a:spcBef>
            <a:spcAft>
              <a:spcPct val="15000"/>
            </a:spcAft>
            <a:buChar char="•"/>
          </a:pPr>
          <a:r>
            <a:rPr lang="zh-TW" altLang="en-US" sz="1900" b="0" i="0" kern="1200" dirty="0">
              <a:latin typeface="微軟正黑體" panose="020B0604030504040204" pitchFamily="34" charset="-120"/>
              <a:ea typeface="微軟正黑體" panose="020B0604030504040204" pitchFamily="34" charset="-120"/>
            </a:rPr>
            <a:t>最佳路線規劃</a:t>
          </a:r>
          <a:endParaRPr lang="zh-TW" altLang="en-US" sz="1900" kern="1200" dirty="0">
            <a:latin typeface="微軟正黑體" panose="020B0604030504040204" pitchFamily="34" charset="-120"/>
            <a:ea typeface="微軟正黑體" panose="020B0604030504040204" pitchFamily="34" charset="-120"/>
          </a:endParaRPr>
        </a:p>
        <a:p>
          <a:pPr marL="171450" lvl="1" indent="-171450" algn="l" defTabSz="844550">
            <a:lnSpc>
              <a:spcPct val="90000"/>
            </a:lnSpc>
            <a:spcBef>
              <a:spcPct val="0"/>
            </a:spcBef>
            <a:spcAft>
              <a:spcPct val="15000"/>
            </a:spcAft>
            <a:buChar char="•"/>
          </a:pPr>
          <a:r>
            <a:rPr lang="zh-TW" altLang="en-US" sz="1900" kern="1200" dirty="0">
              <a:latin typeface="微軟正黑體" panose="020B0604030504040204" pitchFamily="34" charset="-120"/>
              <a:ea typeface="微軟正黑體" panose="020B0604030504040204" pitchFamily="34" charset="-120"/>
            </a:rPr>
            <a:t>自動駕駛</a:t>
          </a:r>
        </a:p>
      </dsp:txBody>
      <dsp:txXfrm>
        <a:off x="3943950" y="3310436"/>
        <a:ext cx="1832999" cy="12050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3C4ED-8130-4193-9509-0CADDEFB354C}">
      <dsp:nvSpPr>
        <dsp:cNvPr id="0" name=""/>
        <dsp:cNvSpPr/>
      </dsp:nvSpPr>
      <dsp:spPr>
        <a:xfrm rot="4396374">
          <a:off x="895551" y="1078272"/>
          <a:ext cx="4677714" cy="3262122"/>
        </a:xfrm>
        <a:prstGeom prst="swooshArrow">
          <a:avLst>
            <a:gd name="adj1" fmla="val 16310"/>
            <a:gd name="adj2" fmla="val 313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6695A0-7E73-4437-8691-219B5DE4F2CE}">
      <dsp:nvSpPr>
        <dsp:cNvPr id="0" name=""/>
        <dsp:cNvSpPr/>
      </dsp:nvSpPr>
      <dsp:spPr>
        <a:xfrm>
          <a:off x="2767751" y="1436023"/>
          <a:ext cx="118126" cy="118126"/>
        </a:xfrm>
        <a:prstGeom prst="ellipse">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15497E-0C1A-478D-AC52-DF6D967D6671}">
      <dsp:nvSpPr>
        <dsp:cNvPr id="0" name=""/>
        <dsp:cNvSpPr/>
      </dsp:nvSpPr>
      <dsp:spPr>
        <a:xfrm>
          <a:off x="3556655" y="2045251"/>
          <a:ext cx="118126" cy="118126"/>
        </a:xfrm>
        <a:prstGeom prst="ellipse">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E88467-A57E-4C6C-9533-419896143134}">
      <dsp:nvSpPr>
        <dsp:cNvPr id="0" name=""/>
        <dsp:cNvSpPr/>
      </dsp:nvSpPr>
      <dsp:spPr>
        <a:xfrm>
          <a:off x="4075004" y="2615008"/>
          <a:ext cx="118126" cy="118126"/>
        </a:xfrm>
        <a:prstGeom prst="ellipse">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5F5777-16FE-4C9C-817F-DE8803790D8F}">
      <dsp:nvSpPr>
        <dsp:cNvPr id="0" name=""/>
        <dsp:cNvSpPr/>
      </dsp:nvSpPr>
      <dsp:spPr>
        <a:xfrm>
          <a:off x="1445270" y="690019"/>
          <a:ext cx="951629" cy="801797"/>
        </a:xfrm>
        <a:prstGeom prst="rect">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ctr" defTabSz="2133600">
            <a:lnSpc>
              <a:spcPct val="90000"/>
            </a:lnSpc>
            <a:spcBef>
              <a:spcPct val="0"/>
            </a:spcBef>
            <a:spcAft>
              <a:spcPct val="35000"/>
            </a:spcAft>
            <a:buNone/>
          </a:pPr>
          <a:r>
            <a:rPr lang="en-US" altLang="zh-TW" sz="4800" kern="1200" dirty="0"/>
            <a:t> </a:t>
          </a:r>
          <a:endParaRPr lang="zh-TW" altLang="en-US" sz="4800" kern="1200" dirty="0"/>
        </a:p>
      </dsp:txBody>
      <dsp:txXfrm>
        <a:off x="1445270" y="690019"/>
        <a:ext cx="951629" cy="801797"/>
      </dsp:txXfrm>
    </dsp:sp>
    <dsp:sp modelId="{AE7D3897-B7BF-46F7-B016-61D54000CA6B}">
      <dsp:nvSpPr>
        <dsp:cNvPr id="0" name=""/>
        <dsp:cNvSpPr/>
      </dsp:nvSpPr>
      <dsp:spPr>
        <a:xfrm>
          <a:off x="3555854" y="1193708"/>
          <a:ext cx="1006895" cy="1037982"/>
        </a:xfrm>
        <a:prstGeom prst="rect">
          <a:avLst/>
        </a:prstGeom>
        <a:blipFill rotWithShape="0">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2133600">
            <a:lnSpc>
              <a:spcPct val="90000"/>
            </a:lnSpc>
            <a:spcBef>
              <a:spcPct val="0"/>
            </a:spcBef>
            <a:spcAft>
              <a:spcPct val="35000"/>
            </a:spcAft>
            <a:buNone/>
          </a:pPr>
          <a:r>
            <a:rPr lang="en-US" altLang="zh-TW" sz="4800" kern="1200" dirty="0"/>
            <a:t> </a:t>
          </a:r>
          <a:endParaRPr lang="zh-TW" altLang="en-US" sz="4800" kern="1200" dirty="0"/>
        </a:p>
      </dsp:txBody>
      <dsp:txXfrm>
        <a:off x="3555854" y="1193708"/>
        <a:ext cx="1006895" cy="1037982"/>
      </dsp:txXfrm>
    </dsp:sp>
    <dsp:sp modelId="{F59043EA-1BB9-4F10-A684-4A279AC5BB36}">
      <dsp:nvSpPr>
        <dsp:cNvPr id="0" name=""/>
        <dsp:cNvSpPr/>
      </dsp:nvSpPr>
      <dsp:spPr>
        <a:xfrm>
          <a:off x="2634310" y="663840"/>
          <a:ext cx="980563" cy="1048863"/>
        </a:xfrm>
        <a:prstGeom prst="rect">
          <a:avLst/>
        </a:prstGeom>
        <a:blipFill rotWithShape="0">
          <a:blip xmlns:r="http://schemas.openxmlformats.org/officeDocument/2006/relationships"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r" defTabSz="2133600">
            <a:lnSpc>
              <a:spcPct val="90000"/>
            </a:lnSpc>
            <a:spcBef>
              <a:spcPct val="0"/>
            </a:spcBef>
            <a:spcAft>
              <a:spcPct val="35000"/>
            </a:spcAft>
            <a:buNone/>
          </a:pPr>
          <a:r>
            <a:rPr lang="en-US" altLang="zh-TW" sz="4800" kern="1200" dirty="0"/>
            <a:t> </a:t>
          </a:r>
          <a:endParaRPr lang="zh-TW" altLang="en-US" sz="4800" kern="1200" dirty="0"/>
        </a:p>
      </dsp:txBody>
      <dsp:txXfrm>
        <a:off x="2634310" y="663840"/>
        <a:ext cx="980563" cy="1048863"/>
      </dsp:txXfrm>
    </dsp:sp>
    <dsp:sp modelId="{44106232-3841-4D51-8AB9-C089C408344D}">
      <dsp:nvSpPr>
        <dsp:cNvPr id="0" name=""/>
        <dsp:cNvSpPr/>
      </dsp:nvSpPr>
      <dsp:spPr>
        <a:xfrm>
          <a:off x="4508931" y="3274460"/>
          <a:ext cx="118126" cy="118126"/>
        </a:xfrm>
        <a:prstGeom prst="ellipse">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60D181-BE36-4FCC-8AF3-C952EF1643E2}">
      <dsp:nvSpPr>
        <dsp:cNvPr id="0" name=""/>
        <dsp:cNvSpPr/>
      </dsp:nvSpPr>
      <dsp:spPr>
        <a:xfrm>
          <a:off x="4918633" y="2902101"/>
          <a:ext cx="884739" cy="820975"/>
        </a:xfrm>
        <a:prstGeom prst="rect">
          <a:avLst/>
        </a:prstGeom>
        <a:blipFill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2133600">
            <a:lnSpc>
              <a:spcPct val="90000"/>
            </a:lnSpc>
            <a:spcBef>
              <a:spcPct val="0"/>
            </a:spcBef>
            <a:spcAft>
              <a:spcPct val="35000"/>
            </a:spcAft>
            <a:buNone/>
          </a:pPr>
          <a:r>
            <a:rPr lang="en-US" altLang="zh-TW" sz="4800" kern="1200" dirty="0"/>
            <a:t> </a:t>
          </a:r>
          <a:endParaRPr lang="zh-TW" altLang="en-US" sz="4800" kern="1200" dirty="0"/>
        </a:p>
      </dsp:txBody>
      <dsp:txXfrm>
        <a:off x="4918633" y="2902101"/>
        <a:ext cx="884739" cy="820975"/>
      </dsp:txXfrm>
    </dsp:sp>
    <dsp:sp modelId="{3704AE4C-9A7D-433F-A2FB-55995FA41204}">
      <dsp:nvSpPr>
        <dsp:cNvPr id="0" name=""/>
        <dsp:cNvSpPr/>
      </dsp:nvSpPr>
      <dsp:spPr>
        <a:xfrm>
          <a:off x="4299955" y="2080427"/>
          <a:ext cx="947361" cy="847176"/>
        </a:xfrm>
        <a:prstGeom prst="rect">
          <a:avLst/>
        </a:prstGeom>
        <a:blipFill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r" defTabSz="2133600">
            <a:lnSpc>
              <a:spcPct val="90000"/>
            </a:lnSpc>
            <a:spcBef>
              <a:spcPct val="0"/>
            </a:spcBef>
            <a:spcAft>
              <a:spcPct val="35000"/>
            </a:spcAft>
            <a:buNone/>
          </a:pPr>
          <a:r>
            <a:rPr lang="en-US" altLang="zh-TW" sz="4800" kern="1200" dirty="0"/>
            <a:t> </a:t>
          </a:r>
          <a:endParaRPr lang="zh-TW" altLang="en-US" sz="4800" kern="1200" dirty="0"/>
        </a:p>
      </dsp:txBody>
      <dsp:txXfrm>
        <a:off x="4299955" y="2080427"/>
        <a:ext cx="947361" cy="847176"/>
      </dsp:txXfrm>
    </dsp:sp>
    <dsp:sp modelId="{177905FC-21B5-4879-BA31-7FC594DCC28E}">
      <dsp:nvSpPr>
        <dsp:cNvPr id="0" name=""/>
        <dsp:cNvSpPr/>
      </dsp:nvSpPr>
      <dsp:spPr>
        <a:xfrm>
          <a:off x="5097775" y="3850593"/>
          <a:ext cx="1107586" cy="1062760"/>
        </a:xfrm>
        <a:prstGeom prst="rect">
          <a:avLst/>
        </a:prstGeom>
        <a:blipFill dpi="0" rotWithShape="0">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ctr" defTabSz="2133600">
            <a:lnSpc>
              <a:spcPct val="90000"/>
            </a:lnSpc>
            <a:spcBef>
              <a:spcPct val="0"/>
            </a:spcBef>
            <a:spcAft>
              <a:spcPct val="35000"/>
            </a:spcAft>
            <a:buNone/>
          </a:pPr>
          <a:r>
            <a:rPr lang="en-US" altLang="zh-TW" sz="4800" kern="1200" dirty="0"/>
            <a:t> </a:t>
          </a:r>
          <a:endParaRPr lang="zh-TW" altLang="en-US" sz="4800" kern="1200" dirty="0"/>
        </a:p>
      </dsp:txBody>
      <dsp:txXfrm>
        <a:off x="5097775" y="3850593"/>
        <a:ext cx="1107586" cy="1062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3C4ED-8130-4193-9509-0CADDEFB354C}">
      <dsp:nvSpPr>
        <dsp:cNvPr id="0" name=""/>
        <dsp:cNvSpPr/>
      </dsp:nvSpPr>
      <dsp:spPr>
        <a:xfrm rot="4396374">
          <a:off x="895551" y="1078272"/>
          <a:ext cx="4677714" cy="3262122"/>
        </a:xfrm>
        <a:prstGeom prst="swooshArrow">
          <a:avLst>
            <a:gd name="adj1" fmla="val 16310"/>
            <a:gd name="adj2" fmla="val 313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6695A0-7E73-4437-8691-219B5DE4F2CE}">
      <dsp:nvSpPr>
        <dsp:cNvPr id="0" name=""/>
        <dsp:cNvSpPr/>
      </dsp:nvSpPr>
      <dsp:spPr>
        <a:xfrm>
          <a:off x="2767751" y="1436023"/>
          <a:ext cx="118126" cy="118126"/>
        </a:xfrm>
        <a:prstGeom prst="ellipse">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15497E-0C1A-478D-AC52-DF6D967D6671}">
      <dsp:nvSpPr>
        <dsp:cNvPr id="0" name=""/>
        <dsp:cNvSpPr/>
      </dsp:nvSpPr>
      <dsp:spPr>
        <a:xfrm>
          <a:off x="3556655" y="2045251"/>
          <a:ext cx="118126" cy="118126"/>
        </a:xfrm>
        <a:prstGeom prst="ellipse">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E88467-A57E-4C6C-9533-419896143134}">
      <dsp:nvSpPr>
        <dsp:cNvPr id="0" name=""/>
        <dsp:cNvSpPr/>
      </dsp:nvSpPr>
      <dsp:spPr>
        <a:xfrm>
          <a:off x="4075004" y="2615008"/>
          <a:ext cx="118126" cy="118126"/>
        </a:xfrm>
        <a:prstGeom prst="ellipse">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5F5777-16FE-4C9C-817F-DE8803790D8F}">
      <dsp:nvSpPr>
        <dsp:cNvPr id="0" name=""/>
        <dsp:cNvSpPr/>
      </dsp:nvSpPr>
      <dsp:spPr>
        <a:xfrm>
          <a:off x="1445270" y="690019"/>
          <a:ext cx="951629" cy="801797"/>
        </a:xfrm>
        <a:prstGeom prst="rect">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ctr" defTabSz="2133600">
            <a:lnSpc>
              <a:spcPct val="90000"/>
            </a:lnSpc>
            <a:spcBef>
              <a:spcPct val="0"/>
            </a:spcBef>
            <a:spcAft>
              <a:spcPct val="35000"/>
            </a:spcAft>
            <a:buNone/>
          </a:pPr>
          <a:r>
            <a:rPr lang="en-US" altLang="zh-TW" sz="4800" kern="1200" dirty="0"/>
            <a:t> </a:t>
          </a:r>
          <a:endParaRPr lang="zh-TW" altLang="en-US" sz="4800" kern="1200" dirty="0"/>
        </a:p>
      </dsp:txBody>
      <dsp:txXfrm>
        <a:off x="1445270" y="690019"/>
        <a:ext cx="951629" cy="801797"/>
      </dsp:txXfrm>
    </dsp:sp>
    <dsp:sp modelId="{AE7D3897-B7BF-46F7-B016-61D54000CA6B}">
      <dsp:nvSpPr>
        <dsp:cNvPr id="0" name=""/>
        <dsp:cNvSpPr/>
      </dsp:nvSpPr>
      <dsp:spPr>
        <a:xfrm>
          <a:off x="3555854" y="1193708"/>
          <a:ext cx="1006895" cy="1037982"/>
        </a:xfrm>
        <a:prstGeom prst="rect">
          <a:avLst/>
        </a:prstGeom>
        <a:blipFill rotWithShape="0">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2133600">
            <a:lnSpc>
              <a:spcPct val="90000"/>
            </a:lnSpc>
            <a:spcBef>
              <a:spcPct val="0"/>
            </a:spcBef>
            <a:spcAft>
              <a:spcPct val="35000"/>
            </a:spcAft>
            <a:buNone/>
          </a:pPr>
          <a:r>
            <a:rPr lang="en-US" altLang="zh-TW" sz="4800" kern="1200" dirty="0"/>
            <a:t> </a:t>
          </a:r>
          <a:endParaRPr lang="zh-TW" altLang="en-US" sz="4800" kern="1200" dirty="0"/>
        </a:p>
      </dsp:txBody>
      <dsp:txXfrm>
        <a:off x="3555854" y="1193708"/>
        <a:ext cx="1006895" cy="1037982"/>
      </dsp:txXfrm>
    </dsp:sp>
    <dsp:sp modelId="{F59043EA-1BB9-4F10-A684-4A279AC5BB36}">
      <dsp:nvSpPr>
        <dsp:cNvPr id="0" name=""/>
        <dsp:cNvSpPr/>
      </dsp:nvSpPr>
      <dsp:spPr>
        <a:xfrm>
          <a:off x="2634310" y="663840"/>
          <a:ext cx="980563" cy="1048863"/>
        </a:xfrm>
        <a:prstGeom prst="rect">
          <a:avLst/>
        </a:prstGeom>
        <a:blipFill rotWithShape="0">
          <a:blip xmlns:r="http://schemas.openxmlformats.org/officeDocument/2006/relationships"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r" defTabSz="2133600">
            <a:lnSpc>
              <a:spcPct val="90000"/>
            </a:lnSpc>
            <a:spcBef>
              <a:spcPct val="0"/>
            </a:spcBef>
            <a:spcAft>
              <a:spcPct val="35000"/>
            </a:spcAft>
            <a:buNone/>
          </a:pPr>
          <a:r>
            <a:rPr lang="en-US" altLang="zh-TW" sz="4800" kern="1200" dirty="0"/>
            <a:t> </a:t>
          </a:r>
          <a:endParaRPr lang="zh-TW" altLang="en-US" sz="4800" kern="1200" dirty="0"/>
        </a:p>
      </dsp:txBody>
      <dsp:txXfrm>
        <a:off x="2634310" y="663840"/>
        <a:ext cx="980563" cy="1048863"/>
      </dsp:txXfrm>
    </dsp:sp>
    <dsp:sp modelId="{44106232-3841-4D51-8AB9-C089C408344D}">
      <dsp:nvSpPr>
        <dsp:cNvPr id="0" name=""/>
        <dsp:cNvSpPr/>
      </dsp:nvSpPr>
      <dsp:spPr>
        <a:xfrm>
          <a:off x="4508931" y="3274460"/>
          <a:ext cx="118126" cy="118126"/>
        </a:xfrm>
        <a:prstGeom prst="ellipse">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60D181-BE36-4FCC-8AF3-C952EF1643E2}">
      <dsp:nvSpPr>
        <dsp:cNvPr id="0" name=""/>
        <dsp:cNvSpPr/>
      </dsp:nvSpPr>
      <dsp:spPr>
        <a:xfrm>
          <a:off x="4918633" y="2902101"/>
          <a:ext cx="884739" cy="820975"/>
        </a:xfrm>
        <a:prstGeom prst="rect">
          <a:avLst/>
        </a:prstGeom>
        <a:blipFill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2133600">
            <a:lnSpc>
              <a:spcPct val="90000"/>
            </a:lnSpc>
            <a:spcBef>
              <a:spcPct val="0"/>
            </a:spcBef>
            <a:spcAft>
              <a:spcPct val="35000"/>
            </a:spcAft>
            <a:buNone/>
          </a:pPr>
          <a:r>
            <a:rPr lang="en-US" altLang="zh-TW" sz="4800" kern="1200" dirty="0"/>
            <a:t> </a:t>
          </a:r>
          <a:endParaRPr lang="zh-TW" altLang="en-US" sz="4800" kern="1200" dirty="0"/>
        </a:p>
      </dsp:txBody>
      <dsp:txXfrm>
        <a:off x="4918633" y="2902101"/>
        <a:ext cx="884739" cy="820975"/>
      </dsp:txXfrm>
    </dsp:sp>
    <dsp:sp modelId="{3704AE4C-9A7D-433F-A2FB-55995FA41204}">
      <dsp:nvSpPr>
        <dsp:cNvPr id="0" name=""/>
        <dsp:cNvSpPr/>
      </dsp:nvSpPr>
      <dsp:spPr>
        <a:xfrm>
          <a:off x="4299955" y="2080427"/>
          <a:ext cx="947361" cy="847176"/>
        </a:xfrm>
        <a:prstGeom prst="rect">
          <a:avLst/>
        </a:prstGeom>
        <a:blipFill rotWithShape="0">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r" defTabSz="2133600">
            <a:lnSpc>
              <a:spcPct val="90000"/>
            </a:lnSpc>
            <a:spcBef>
              <a:spcPct val="0"/>
            </a:spcBef>
            <a:spcAft>
              <a:spcPct val="35000"/>
            </a:spcAft>
            <a:buNone/>
          </a:pPr>
          <a:r>
            <a:rPr lang="en-US" altLang="zh-TW" sz="4800" kern="1200" dirty="0"/>
            <a:t> </a:t>
          </a:r>
          <a:endParaRPr lang="zh-TW" altLang="en-US" sz="4800" kern="1200" dirty="0"/>
        </a:p>
      </dsp:txBody>
      <dsp:txXfrm>
        <a:off x="4299955" y="2080427"/>
        <a:ext cx="947361" cy="847176"/>
      </dsp:txXfrm>
    </dsp:sp>
    <dsp:sp modelId="{177905FC-21B5-4879-BA31-7FC594DCC28E}">
      <dsp:nvSpPr>
        <dsp:cNvPr id="0" name=""/>
        <dsp:cNvSpPr/>
      </dsp:nvSpPr>
      <dsp:spPr>
        <a:xfrm>
          <a:off x="5097775" y="3850593"/>
          <a:ext cx="1107586" cy="1062760"/>
        </a:xfrm>
        <a:prstGeom prst="rect">
          <a:avLst/>
        </a:prstGeom>
        <a:blipFill dpi="0" rotWithShape="0">
          <a:blip xmlns:r="http://schemas.openxmlformats.org/officeDocument/2006/relationships" r:embed="rId6" cstate="print">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ctr" defTabSz="2133600">
            <a:lnSpc>
              <a:spcPct val="90000"/>
            </a:lnSpc>
            <a:spcBef>
              <a:spcPct val="0"/>
            </a:spcBef>
            <a:spcAft>
              <a:spcPct val="35000"/>
            </a:spcAft>
            <a:buNone/>
          </a:pPr>
          <a:r>
            <a:rPr lang="en-US" altLang="zh-TW" sz="4800" kern="1200" dirty="0"/>
            <a:t> </a:t>
          </a:r>
          <a:endParaRPr lang="zh-TW" altLang="en-US" sz="4800" kern="1200" dirty="0"/>
        </a:p>
      </dsp:txBody>
      <dsp:txXfrm>
        <a:off x="5097775" y="3850593"/>
        <a:ext cx="1107586" cy="10627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A91E1D-B046-4EBC-90AF-56BEA288D8C2}">
      <dsp:nvSpPr>
        <dsp:cNvPr id="0" name=""/>
        <dsp:cNvSpPr/>
      </dsp:nvSpPr>
      <dsp:spPr>
        <a:xfrm>
          <a:off x="3113057" y="1730412"/>
          <a:ext cx="1327844" cy="1327844"/>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735" tIns="38735" rIns="38735" bIns="38735" numCol="1" spcCol="1270" anchor="ctr" anchorCtr="0">
          <a:noAutofit/>
        </a:bodyPr>
        <a:lstStyle/>
        <a:p>
          <a:pPr marL="0" lvl="0" indent="0" algn="ctr" defTabSz="2711450">
            <a:lnSpc>
              <a:spcPct val="90000"/>
            </a:lnSpc>
            <a:spcBef>
              <a:spcPct val="0"/>
            </a:spcBef>
            <a:spcAft>
              <a:spcPct val="35000"/>
            </a:spcAft>
            <a:buNone/>
          </a:pPr>
          <a:r>
            <a:rPr lang="en-US" altLang="zh-TW" sz="6100" kern="1200" dirty="0"/>
            <a:t>AI</a:t>
          </a:r>
          <a:endParaRPr lang="zh-TW" altLang="en-US" sz="6100" kern="1200" dirty="0"/>
        </a:p>
      </dsp:txBody>
      <dsp:txXfrm>
        <a:off x="3307515" y="1924870"/>
        <a:ext cx="938928" cy="938928"/>
      </dsp:txXfrm>
    </dsp:sp>
    <dsp:sp modelId="{94591B97-FAE2-4B0C-848B-F80C3367F800}">
      <dsp:nvSpPr>
        <dsp:cNvPr id="0" name=""/>
        <dsp:cNvSpPr/>
      </dsp:nvSpPr>
      <dsp:spPr>
        <a:xfrm rot="20141865">
          <a:off x="4358039" y="1993670"/>
          <a:ext cx="542372" cy="31640"/>
        </a:xfrm>
        <a:custGeom>
          <a:avLst/>
          <a:gdLst/>
          <a:ahLst/>
          <a:cxnLst/>
          <a:rect l="0" t="0" r="0" b="0"/>
          <a:pathLst>
            <a:path>
              <a:moveTo>
                <a:pt x="0" y="15820"/>
              </a:moveTo>
              <a:lnTo>
                <a:pt x="542372" y="15820"/>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kern="1200"/>
        </a:p>
      </dsp:txBody>
      <dsp:txXfrm>
        <a:off x="4615666" y="1995931"/>
        <a:ext cx="27118" cy="27118"/>
      </dsp:txXfrm>
    </dsp:sp>
    <dsp:sp modelId="{70478976-7E02-4EA2-81F2-C3655BB98420}">
      <dsp:nvSpPr>
        <dsp:cNvPr id="0" name=""/>
        <dsp:cNvSpPr/>
      </dsp:nvSpPr>
      <dsp:spPr>
        <a:xfrm>
          <a:off x="4817549" y="960724"/>
          <a:ext cx="1327844" cy="1327844"/>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TW" altLang="en-US" sz="1900" b="1" kern="1200" dirty="0"/>
            <a:t>智能</a:t>
          </a:r>
          <a:endParaRPr lang="en-US" altLang="zh-TW" sz="1900" b="1" kern="1200" dirty="0"/>
        </a:p>
        <a:p>
          <a:pPr marL="0" lvl="0" indent="0" algn="ctr" defTabSz="844550">
            <a:lnSpc>
              <a:spcPct val="90000"/>
            </a:lnSpc>
            <a:spcBef>
              <a:spcPct val="0"/>
            </a:spcBef>
            <a:spcAft>
              <a:spcPct val="35000"/>
            </a:spcAft>
            <a:buNone/>
          </a:pPr>
          <a:r>
            <a:rPr lang="zh-TW" altLang="en-US" sz="1900" b="1" kern="1200" dirty="0"/>
            <a:t>客服</a:t>
          </a:r>
        </a:p>
      </dsp:txBody>
      <dsp:txXfrm>
        <a:off x="5012007" y="1155182"/>
        <a:ext cx="938928" cy="938928"/>
      </dsp:txXfrm>
    </dsp:sp>
    <dsp:sp modelId="{D3B03B73-FC3B-4D0E-857C-C5F91B36458C}">
      <dsp:nvSpPr>
        <dsp:cNvPr id="0" name=""/>
        <dsp:cNvSpPr/>
      </dsp:nvSpPr>
      <dsp:spPr>
        <a:xfrm rot="11440629">
          <a:off x="1866221" y="2137919"/>
          <a:ext cx="1269318" cy="31640"/>
        </a:xfrm>
        <a:custGeom>
          <a:avLst/>
          <a:gdLst/>
          <a:ahLst/>
          <a:cxnLst/>
          <a:rect l="0" t="0" r="0" b="0"/>
          <a:pathLst>
            <a:path>
              <a:moveTo>
                <a:pt x="0" y="15820"/>
              </a:moveTo>
              <a:lnTo>
                <a:pt x="1269318" y="15820"/>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kern="1200"/>
        </a:p>
      </dsp:txBody>
      <dsp:txXfrm rot="10800000">
        <a:off x="2469148" y="2122007"/>
        <a:ext cx="63465" cy="63465"/>
      </dsp:txXfrm>
    </dsp:sp>
    <dsp:sp modelId="{9A4E949C-C691-401D-B2DB-35F6256FF9D0}">
      <dsp:nvSpPr>
        <dsp:cNvPr id="0" name=""/>
        <dsp:cNvSpPr/>
      </dsp:nvSpPr>
      <dsp:spPr>
        <a:xfrm>
          <a:off x="560859" y="1249223"/>
          <a:ext cx="1327844" cy="1327844"/>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100000"/>
            </a:lnSpc>
            <a:spcBef>
              <a:spcPct val="0"/>
            </a:spcBef>
            <a:spcAft>
              <a:spcPct val="35000"/>
            </a:spcAft>
            <a:buNone/>
          </a:pPr>
          <a:r>
            <a:rPr lang="zh-TW" altLang="en-US" sz="1900" b="1" kern="1200" dirty="0"/>
            <a:t>智能</a:t>
          </a:r>
          <a:br>
            <a:rPr lang="en-US" altLang="zh-TW" sz="1900" b="1" kern="1200" dirty="0"/>
          </a:br>
          <a:r>
            <a:rPr lang="en-US" altLang="zh-TW" sz="1900" b="1" kern="1200" dirty="0" err="1"/>
            <a:t>工作台</a:t>
          </a:r>
          <a:endParaRPr lang="zh-TW" altLang="en-US" sz="1900" b="1" kern="1200" dirty="0"/>
        </a:p>
      </dsp:txBody>
      <dsp:txXfrm>
        <a:off x="755317" y="1443681"/>
        <a:ext cx="938928" cy="938928"/>
      </dsp:txXfrm>
    </dsp:sp>
    <dsp:sp modelId="{54FE8E15-0F69-4E7A-81C2-90A9D84CF9D3}">
      <dsp:nvSpPr>
        <dsp:cNvPr id="0" name=""/>
        <dsp:cNvSpPr/>
      </dsp:nvSpPr>
      <dsp:spPr>
        <a:xfrm rot="1461483">
          <a:off x="4343763" y="2828597"/>
          <a:ext cx="854706" cy="31640"/>
        </a:xfrm>
        <a:custGeom>
          <a:avLst/>
          <a:gdLst/>
          <a:ahLst/>
          <a:cxnLst/>
          <a:rect l="0" t="0" r="0" b="0"/>
          <a:pathLst>
            <a:path>
              <a:moveTo>
                <a:pt x="0" y="15820"/>
              </a:moveTo>
              <a:lnTo>
                <a:pt x="854706" y="15820"/>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kern="1200"/>
        </a:p>
      </dsp:txBody>
      <dsp:txXfrm>
        <a:off x="4749748" y="2823049"/>
        <a:ext cx="42735" cy="42735"/>
      </dsp:txXfrm>
    </dsp:sp>
    <dsp:sp modelId="{4464CC4F-F023-4D7E-9A8D-7F3185150ED6}">
      <dsp:nvSpPr>
        <dsp:cNvPr id="0" name=""/>
        <dsp:cNvSpPr/>
      </dsp:nvSpPr>
      <dsp:spPr>
        <a:xfrm>
          <a:off x="5101330" y="2630578"/>
          <a:ext cx="1327844" cy="1327844"/>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TW" altLang="en-US" sz="1900" b="1" kern="1200" dirty="0"/>
            <a:t>智能</a:t>
          </a:r>
          <a:br>
            <a:rPr lang="en-US" altLang="zh-TW" sz="1900" b="1" kern="1200" dirty="0"/>
          </a:br>
          <a:r>
            <a:rPr lang="zh-TW" altLang="en-US" sz="1900" b="1" kern="1200" dirty="0"/>
            <a:t>質檢</a:t>
          </a:r>
        </a:p>
      </dsp:txBody>
      <dsp:txXfrm>
        <a:off x="5295788" y="2825036"/>
        <a:ext cx="938928" cy="938928"/>
      </dsp:txXfrm>
    </dsp:sp>
    <dsp:sp modelId="{A5E86195-240E-4724-A5A2-3DE3E5787028}">
      <dsp:nvSpPr>
        <dsp:cNvPr id="0" name=""/>
        <dsp:cNvSpPr/>
      </dsp:nvSpPr>
      <dsp:spPr>
        <a:xfrm rot="5022076">
          <a:off x="3665941" y="3243720"/>
          <a:ext cx="413077" cy="31640"/>
        </a:xfrm>
        <a:custGeom>
          <a:avLst/>
          <a:gdLst/>
          <a:ahLst/>
          <a:cxnLst/>
          <a:rect l="0" t="0" r="0" b="0"/>
          <a:pathLst>
            <a:path>
              <a:moveTo>
                <a:pt x="0" y="15820"/>
              </a:moveTo>
              <a:lnTo>
                <a:pt x="413077" y="15820"/>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TW" altLang="en-US" sz="500" kern="1200"/>
        </a:p>
      </dsp:txBody>
      <dsp:txXfrm>
        <a:off x="3862153" y="3249213"/>
        <a:ext cx="20653" cy="20653"/>
      </dsp:txXfrm>
    </dsp:sp>
    <dsp:sp modelId="{0C300230-62A5-4742-BE85-29375F2303D7}">
      <dsp:nvSpPr>
        <dsp:cNvPr id="0" name=""/>
        <dsp:cNvSpPr/>
      </dsp:nvSpPr>
      <dsp:spPr>
        <a:xfrm>
          <a:off x="3304058" y="3460824"/>
          <a:ext cx="1327844" cy="1327844"/>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zh-TW" altLang="en-US" sz="1900" b="1" kern="1200" dirty="0"/>
            <a:t>智能</a:t>
          </a:r>
          <a:br>
            <a:rPr lang="en-US" altLang="zh-TW" sz="1900" b="1" kern="1200" dirty="0"/>
          </a:br>
          <a:r>
            <a:rPr lang="zh-TW" altLang="en-US" sz="1900" b="1" kern="1200" dirty="0"/>
            <a:t>行銷</a:t>
          </a:r>
        </a:p>
      </dsp:txBody>
      <dsp:txXfrm>
        <a:off x="3498516" y="3655282"/>
        <a:ext cx="938928" cy="938928"/>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509CD2-A31D-41E6-9CB5-6E425CFCB9EF}" type="datetimeFigureOut">
              <a:rPr lang="zh-TW" altLang="en-US" smtClean="0"/>
              <a:t>2020/8/24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D8812C-C8BF-4251-B75A-CDF7E009ADAC}" type="slidenum">
              <a:rPr lang="zh-TW" altLang="en-US" smtClean="0"/>
              <a:t>‹#›</a:t>
            </a:fld>
            <a:endParaRPr lang="zh-TW" altLang="en-US"/>
          </a:p>
        </p:txBody>
      </p:sp>
    </p:spTree>
    <p:extLst>
      <p:ext uri="{BB962C8B-B14F-4D97-AF65-F5344CB8AC3E}">
        <p14:creationId xmlns:p14="http://schemas.microsoft.com/office/powerpoint/2010/main" val="1045709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s-ai.org/master-organisation/"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cloud.google.com/speech-to-text/docs/basics?hl=zh-tw#select-model"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s://cloud.google.com/speech-to-text/docs/multi-channel?hl=zh-tw" TargetMode="External"/><Relationship Id="rId4" Type="http://schemas.openxmlformats.org/officeDocument/2006/relationships/hyperlink" Target="https://cloud.google.com/speech-to-text/docs/data-logging?hl=zh-tw"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1</a:t>
            </a:fld>
            <a:endParaRPr lang="zh-TW" altLang="en-US"/>
          </a:p>
        </p:txBody>
      </p:sp>
    </p:spTree>
    <p:extLst>
      <p:ext uri="{BB962C8B-B14F-4D97-AF65-F5344CB8AC3E}">
        <p14:creationId xmlns:p14="http://schemas.microsoft.com/office/powerpoint/2010/main" val="3390951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10</a:t>
            </a:fld>
            <a:endParaRPr lang="zh-TW" altLang="en-US"/>
          </a:p>
        </p:txBody>
      </p:sp>
    </p:spTree>
    <p:extLst>
      <p:ext uri="{BB962C8B-B14F-4D97-AF65-F5344CB8AC3E}">
        <p14:creationId xmlns:p14="http://schemas.microsoft.com/office/powerpoint/2010/main" val="3208018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那要做機器學習的第一步就是要先準備資料集</a:t>
            </a:r>
            <a:endParaRPr lang="en-US" altLang="zh-TW" dirty="0"/>
          </a:p>
          <a:p>
            <a:r>
              <a:rPr lang="zh-TW" altLang="en-US" dirty="0"/>
              <a:t>受限於資料集的原因，所以我是直接上國泰銀行的官網的</a:t>
            </a:r>
            <a:r>
              <a:rPr lang="en-US" altLang="zh-TW" dirty="0"/>
              <a:t>FAQ</a:t>
            </a:r>
            <a:r>
              <a:rPr lang="zh-TW" altLang="en-US" dirty="0"/>
              <a:t>把所有的問題抓下來，並且同時參考其他銀行的常見問題作為資料集</a:t>
            </a:r>
            <a:endParaRPr lang="en-US" altLang="zh-TW" dirty="0"/>
          </a:p>
          <a:p>
            <a:r>
              <a:rPr lang="zh-TW" altLang="en-US" dirty="0"/>
              <a:t>最後要把所有問題分成</a:t>
            </a:r>
            <a:r>
              <a:rPr lang="en-US" altLang="zh-TW" dirty="0"/>
              <a:t>15</a:t>
            </a:r>
            <a:r>
              <a:rPr lang="zh-TW" altLang="en-US" dirty="0"/>
              <a:t>個類別出來</a:t>
            </a:r>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11</a:t>
            </a:fld>
            <a:endParaRPr lang="zh-TW" altLang="en-US"/>
          </a:p>
        </p:txBody>
      </p:sp>
    </p:spTree>
    <p:extLst>
      <p:ext uri="{BB962C8B-B14F-4D97-AF65-F5344CB8AC3E}">
        <p14:creationId xmlns:p14="http://schemas.microsoft.com/office/powerpoint/2010/main" val="2641977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12</a:t>
            </a:fld>
            <a:endParaRPr lang="zh-TW" altLang="en-US"/>
          </a:p>
        </p:txBody>
      </p:sp>
    </p:spTree>
    <p:extLst>
      <p:ext uri="{BB962C8B-B14F-4D97-AF65-F5344CB8AC3E}">
        <p14:creationId xmlns:p14="http://schemas.microsoft.com/office/powerpoint/2010/main" val="1177205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自然語言處理的其中一個重要環節就是中文斷詞的處理</a:t>
            </a:r>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13</a:t>
            </a:fld>
            <a:endParaRPr lang="zh-TW" altLang="en-US"/>
          </a:p>
        </p:txBody>
      </p:sp>
    </p:spTree>
    <p:extLst>
      <p:ext uri="{BB962C8B-B14F-4D97-AF65-F5344CB8AC3E}">
        <p14:creationId xmlns:p14="http://schemas.microsoft.com/office/powerpoint/2010/main" val="380962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這個是可以不用連網的</a:t>
            </a:r>
            <a:endParaRPr lang="en-US" altLang="zh-TW" dirty="0"/>
          </a:p>
          <a:p>
            <a:endParaRPr lang="en-US" altLang="zh-TW" dirty="0"/>
          </a:p>
          <a:p>
            <a:r>
              <a:rPr lang="en-US" altLang="zh-TW" b="0" i="0" dirty="0" err="1">
                <a:solidFill>
                  <a:srgbClr val="5D686F"/>
                </a:solidFill>
                <a:effectLst/>
                <a:latin typeface="Merriweather"/>
              </a:rPr>
              <a:t>jieba</a:t>
            </a:r>
            <a:r>
              <a:rPr lang="en-US" altLang="zh-TW" b="0" i="0" dirty="0">
                <a:solidFill>
                  <a:srgbClr val="5D686F"/>
                </a:solidFill>
                <a:effectLst/>
                <a:latin typeface="Merriweather"/>
              </a:rPr>
              <a:t> </a:t>
            </a:r>
            <a:r>
              <a:rPr lang="zh-TW" altLang="en-US" b="0" i="0" dirty="0">
                <a:solidFill>
                  <a:srgbClr val="5D686F"/>
                </a:solidFill>
                <a:effectLst/>
                <a:latin typeface="Merriweather"/>
              </a:rPr>
              <a:t>中文斷詞所使用的演算法是基於 </a:t>
            </a:r>
            <a:r>
              <a:rPr lang="en-US" altLang="zh-TW" b="0" i="0" dirty="0" err="1">
                <a:solidFill>
                  <a:srgbClr val="5D686F"/>
                </a:solidFill>
                <a:effectLst/>
                <a:latin typeface="Merriweather"/>
              </a:rPr>
              <a:t>Trie</a:t>
            </a:r>
            <a:r>
              <a:rPr lang="en-US" altLang="zh-TW" b="0" i="0" dirty="0">
                <a:solidFill>
                  <a:srgbClr val="5D686F"/>
                </a:solidFill>
                <a:effectLst/>
                <a:latin typeface="Merriweather"/>
              </a:rPr>
              <a:t> Tree </a:t>
            </a:r>
            <a:r>
              <a:rPr lang="zh-TW" altLang="en-US" b="0" i="0" dirty="0">
                <a:solidFill>
                  <a:srgbClr val="5D686F"/>
                </a:solidFill>
                <a:effectLst/>
                <a:latin typeface="Merriweather"/>
              </a:rPr>
              <a:t>結構去生成句子中中文字所有可能成詞的情況，然後使用動態規劃（</a:t>
            </a:r>
            <a:r>
              <a:rPr lang="en-US" altLang="zh-TW" b="0" i="0" dirty="0">
                <a:solidFill>
                  <a:srgbClr val="5D686F"/>
                </a:solidFill>
                <a:effectLst/>
                <a:latin typeface="Merriweather"/>
              </a:rPr>
              <a:t>Dynamic programming</a:t>
            </a:r>
            <a:r>
              <a:rPr lang="zh-TW" altLang="en-US" b="0" i="0" dirty="0">
                <a:solidFill>
                  <a:srgbClr val="5D686F"/>
                </a:solidFill>
                <a:effectLst/>
                <a:latin typeface="Merriweather"/>
              </a:rPr>
              <a:t>）算法來找出最大機率的路徑，這個路徑就是基於詞頻的最大斷詞結果。</a:t>
            </a:r>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14</a:t>
            </a:fld>
            <a:endParaRPr lang="zh-TW" altLang="en-US"/>
          </a:p>
        </p:txBody>
      </p:sp>
    </p:spTree>
    <p:extLst>
      <p:ext uri="{BB962C8B-B14F-4D97-AF65-F5344CB8AC3E}">
        <p14:creationId xmlns:p14="http://schemas.microsoft.com/office/powerpoint/2010/main" val="1580563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要說</a:t>
            </a:r>
            <a:r>
              <a:rPr lang="en-US" altLang="zh-TW" dirty="0"/>
              <a:t>:</a:t>
            </a:r>
            <a:r>
              <a:rPr lang="zh-TW" altLang="en-US" dirty="0"/>
              <a:t> 每一個字標上一個識別碼</a:t>
            </a:r>
            <a:endParaRPr lang="en-US" altLang="zh-TW" dirty="0"/>
          </a:p>
          <a:p>
            <a:r>
              <a:rPr lang="zh-TW" altLang="en-US" dirty="0"/>
              <a:t>為何需要</a:t>
            </a:r>
            <a:r>
              <a:rPr lang="en-US" altLang="zh-TW" dirty="0"/>
              <a:t>wording</a:t>
            </a:r>
            <a:r>
              <a:rPr lang="zh-TW" altLang="en-US" dirty="0"/>
              <a:t>給他編號</a:t>
            </a:r>
            <a:r>
              <a:rPr lang="en-US" altLang="zh-TW" dirty="0"/>
              <a:t>?</a:t>
            </a:r>
          </a:p>
          <a:p>
            <a:r>
              <a:rPr lang="zh-TW" altLang="en-US" dirty="0"/>
              <a:t>因為之後需要丟進去我們的模型，模型需要吃數列的格式，因為裡面做很多數學計算，把他轉為數值可以方便電腦處理</a:t>
            </a:r>
            <a:endParaRPr lang="en-US" altLang="zh-TW" dirty="0"/>
          </a:p>
          <a:p>
            <a:r>
              <a:rPr lang="en-US" altLang="zh-TW" dirty="0"/>
              <a:t>Out of </a:t>
            </a:r>
            <a:r>
              <a:rPr lang="en-US" altLang="zh-TW" dirty="0" err="1"/>
              <a:t>volcabulary</a:t>
            </a:r>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15</a:t>
            </a:fld>
            <a:endParaRPr lang="zh-TW" altLang="en-US"/>
          </a:p>
        </p:txBody>
      </p:sp>
    </p:spTree>
    <p:extLst>
      <p:ext uri="{BB962C8B-B14F-4D97-AF65-F5344CB8AC3E}">
        <p14:creationId xmlns:p14="http://schemas.microsoft.com/office/powerpoint/2010/main" val="2839664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轉完之後</a:t>
            </a:r>
            <a:endParaRPr lang="en-US" altLang="zh-TW" dirty="0"/>
          </a:p>
          <a:p>
            <a:r>
              <a:rPr lang="zh-TW" altLang="en-US" dirty="0"/>
              <a:t>做 </a:t>
            </a:r>
            <a:r>
              <a:rPr lang="en-US" altLang="zh-TW" dirty="0"/>
              <a:t>zero-padding (</a:t>
            </a:r>
            <a:r>
              <a:rPr lang="zh-TW" altLang="en-US" dirty="0"/>
              <a:t>確保長度一樣</a:t>
            </a:r>
            <a:r>
              <a:rPr lang="en-US" altLang="zh-TW" dirty="0"/>
              <a:t>)</a:t>
            </a:r>
          </a:p>
          <a:p>
            <a:r>
              <a:rPr lang="zh-TW" altLang="en-US" dirty="0"/>
              <a:t>再將</a:t>
            </a:r>
            <a:r>
              <a:rPr lang="en-US" altLang="zh-TW" dirty="0"/>
              <a:t>label</a:t>
            </a:r>
            <a:r>
              <a:rPr lang="zh-TW" altLang="en-US" dirty="0"/>
              <a:t>做 </a:t>
            </a:r>
            <a:r>
              <a:rPr lang="en-US" altLang="zh-TW" dirty="0"/>
              <a:t>one-hot encoding</a:t>
            </a:r>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16</a:t>
            </a:fld>
            <a:endParaRPr lang="zh-TW" altLang="en-US"/>
          </a:p>
        </p:txBody>
      </p:sp>
    </p:spTree>
    <p:extLst>
      <p:ext uri="{BB962C8B-B14F-4D97-AF65-F5344CB8AC3E}">
        <p14:creationId xmlns:p14="http://schemas.microsoft.com/office/powerpoint/2010/main" val="2339485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AI: </a:t>
            </a:r>
            <a:r>
              <a:rPr lang="en-US" altLang="zh-TW" b="0" i="0" dirty="0">
                <a:solidFill>
                  <a:srgbClr val="303233"/>
                </a:solidFill>
                <a:effectLst/>
                <a:latin typeface="Lato"/>
              </a:rPr>
              <a:t>AI </a:t>
            </a:r>
            <a:r>
              <a:rPr lang="zh-TW" altLang="en-US" b="0" i="0" dirty="0">
                <a:solidFill>
                  <a:srgbClr val="303233"/>
                </a:solidFill>
                <a:effectLst/>
                <a:latin typeface="Lato"/>
              </a:rPr>
              <a:t>是一種概念</a:t>
            </a:r>
            <a:r>
              <a:rPr lang="en-US" altLang="zh-TW" b="0" i="0" dirty="0">
                <a:solidFill>
                  <a:srgbClr val="303233"/>
                </a:solidFill>
                <a:effectLst/>
                <a:latin typeface="Lato"/>
              </a:rPr>
              <a:t>(concept)</a:t>
            </a:r>
            <a:r>
              <a:rPr lang="zh-TW" altLang="en-US" b="0" i="0" dirty="0">
                <a:solidFill>
                  <a:srgbClr val="303233"/>
                </a:solidFill>
                <a:effectLst/>
                <a:latin typeface="Lato"/>
              </a:rPr>
              <a:t>，指由人製造出來的機器所表現出來的智慧。</a:t>
            </a:r>
            <a:br>
              <a:rPr lang="en-US" altLang="zh-TW" b="0" i="0" dirty="0">
                <a:solidFill>
                  <a:srgbClr val="303233"/>
                </a:solidFill>
                <a:effectLst/>
                <a:latin typeface="Lato"/>
              </a:rPr>
            </a:br>
            <a:r>
              <a:rPr lang="en-US" altLang="zh-TW" b="0" i="0" dirty="0">
                <a:solidFill>
                  <a:srgbClr val="303233"/>
                </a:solidFill>
                <a:effectLst/>
                <a:latin typeface="Lato"/>
              </a:rPr>
              <a:t>ML:</a:t>
            </a:r>
            <a:r>
              <a:rPr lang="zh-TW" altLang="en-US" b="0" i="0" dirty="0">
                <a:solidFill>
                  <a:srgbClr val="525252"/>
                </a:solidFill>
                <a:effectLst/>
                <a:latin typeface="Droid Sans"/>
              </a:rPr>
              <a:t>只要餵給電腦一堆數據，電腦就可以自己學出點什麼東西來欸！</a:t>
            </a:r>
            <a:endParaRPr lang="en-US" altLang="zh-TW" b="0" i="0" dirty="0">
              <a:solidFill>
                <a:srgbClr val="525252"/>
              </a:solidFill>
              <a:effectLst/>
              <a:latin typeface="Droid Sans"/>
            </a:endParaRPr>
          </a:p>
          <a:p>
            <a:r>
              <a:rPr lang="zh-TW" altLang="en-US" b="0" i="0" dirty="0">
                <a:solidFill>
                  <a:srgbClr val="525252"/>
                </a:solidFill>
                <a:effectLst/>
                <a:latin typeface="Droid Sans"/>
              </a:rPr>
              <a:t>於是就開發出了整遍山的機器學習演算法​，像是著名的 </a:t>
            </a:r>
            <a:r>
              <a:rPr lang="en-US" altLang="zh-TW" b="0" i="0" dirty="0">
                <a:solidFill>
                  <a:srgbClr val="525252"/>
                </a:solidFill>
                <a:effectLst/>
                <a:latin typeface="Droid Sans"/>
              </a:rPr>
              <a:t>: Support Vector Machine</a:t>
            </a:r>
            <a:r>
              <a:rPr lang="zh-TW" altLang="en-US" b="0" i="0" dirty="0">
                <a:solidFill>
                  <a:srgbClr val="525252"/>
                </a:solidFill>
                <a:effectLst/>
                <a:latin typeface="Droid Sans"/>
              </a:rPr>
              <a:t>、</a:t>
            </a:r>
            <a:r>
              <a:rPr lang="en-US" altLang="zh-TW" b="0" i="0" dirty="0">
                <a:solidFill>
                  <a:srgbClr val="525252"/>
                </a:solidFill>
                <a:effectLst/>
                <a:latin typeface="Droid Sans"/>
              </a:rPr>
              <a:t>Logistic Regression</a:t>
            </a:r>
            <a:r>
              <a:rPr lang="zh-TW" altLang="en-US" b="0" i="0" dirty="0">
                <a:solidFill>
                  <a:srgbClr val="525252"/>
                </a:solidFill>
                <a:effectLst/>
                <a:latin typeface="Droid Sans"/>
              </a:rPr>
              <a:t>、</a:t>
            </a:r>
            <a:r>
              <a:rPr lang="en-US" altLang="zh-TW" b="0" i="0" dirty="0">
                <a:solidFill>
                  <a:srgbClr val="525252"/>
                </a:solidFill>
                <a:effectLst/>
                <a:latin typeface="Droid Sans"/>
              </a:rPr>
              <a:t>Decision Tree</a:t>
            </a:r>
            <a:r>
              <a:rPr lang="zh-TW" altLang="en-US" b="0" i="0" dirty="0">
                <a:solidFill>
                  <a:srgbClr val="525252"/>
                </a:solidFill>
                <a:effectLst/>
                <a:latin typeface="Droid Sans"/>
              </a:rPr>
              <a:t>、</a:t>
            </a:r>
            <a:r>
              <a:rPr lang="en-US" altLang="zh-TW" b="0" i="0" dirty="0">
                <a:solidFill>
                  <a:srgbClr val="525252"/>
                </a:solidFill>
                <a:effectLst/>
                <a:latin typeface="Droid Sans"/>
              </a:rPr>
              <a:t>Random Forest</a:t>
            </a:r>
            <a:r>
              <a:rPr lang="zh-TW" altLang="en-US" b="0" i="0" dirty="0">
                <a:solidFill>
                  <a:srgbClr val="525252"/>
                </a:solidFill>
                <a:effectLst/>
                <a:latin typeface="Droid Sans"/>
              </a:rPr>
              <a:t>、</a:t>
            </a:r>
            <a:r>
              <a:rPr lang="en-US" altLang="zh-TW" b="0" i="0" dirty="0">
                <a:solidFill>
                  <a:srgbClr val="525252"/>
                </a:solidFill>
                <a:effectLst/>
                <a:latin typeface="Droid Sans"/>
              </a:rPr>
              <a:t>K Nearest Neighbor</a:t>
            </a:r>
            <a:r>
              <a:rPr lang="zh-TW" altLang="en-US" b="0" i="0" dirty="0">
                <a:solidFill>
                  <a:srgbClr val="525252"/>
                </a:solidFill>
                <a:effectLst/>
                <a:latin typeface="Droid Sans"/>
              </a:rPr>
              <a:t>、</a:t>
            </a:r>
            <a:r>
              <a:rPr lang="en-US" altLang="zh-TW" b="0" i="0" dirty="0">
                <a:solidFill>
                  <a:srgbClr val="525252"/>
                </a:solidFill>
                <a:effectLst/>
                <a:latin typeface="Droid Sans"/>
              </a:rPr>
              <a:t>K-Mean </a:t>
            </a:r>
            <a:r>
              <a:rPr lang="zh-TW" altLang="en-US" b="0" i="0" dirty="0">
                <a:solidFill>
                  <a:srgbClr val="525252"/>
                </a:solidFill>
                <a:effectLst/>
                <a:latin typeface="Droid Sans"/>
              </a:rPr>
              <a:t>等等。</a:t>
            </a:r>
            <a:endParaRPr lang="en-US" altLang="zh-TW" b="0" i="0" dirty="0">
              <a:solidFill>
                <a:srgbClr val="525252"/>
              </a:solidFill>
              <a:effectLst/>
              <a:latin typeface="Droid Sans"/>
            </a:endParaRPr>
          </a:p>
          <a:p>
            <a:r>
              <a:rPr lang="zh-TW" altLang="en-US" b="0" i="0" dirty="0">
                <a:solidFill>
                  <a:srgbClr val="525252"/>
                </a:solidFill>
                <a:effectLst/>
                <a:latin typeface="Droid Sans"/>
              </a:rPr>
              <a:t>深度學習就是用神經網路來實作的機器學習方法，為什麼說他是深度呢，因為神經網路可以不斷地加很多層神經網路，所以可以處理更大量複雜的資料，所以我們才說他是深度</a:t>
            </a:r>
            <a:endParaRPr lang="zh-TW" altLang="en-US" b="0" i="0" dirty="0">
              <a:solidFill>
                <a:srgbClr val="303233"/>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303233"/>
                </a:solidFill>
                <a:effectLst/>
                <a:latin typeface="Lato"/>
              </a:rPr>
              <a:t>DL:</a:t>
            </a:r>
            <a:r>
              <a:rPr lang="zh-TW" altLang="en-US" b="0" i="0" dirty="0">
                <a:solidFill>
                  <a:srgbClr val="303233"/>
                </a:solidFill>
                <a:effectLst/>
                <a:latin typeface="Lato"/>
              </a:rPr>
              <a:t>對於深度學習，我把它想成 </a:t>
            </a:r>
            <a:r>
              <a:rPr lang="en-US" altLang="zh-TW" b="0" i="0" dirty="0">
                <a:solidFill>
                  <a:srgbClr val="303233"/>
                </a:solidFill>
                <a:effectLst/>
                <a:latin typeface="Lato"/>
              </a:rPr>
              <a:t>ML </a:t>
            </a:r>
            <a:r>
              <a:rPr lang="zh-TW" altLang="en-US" b="0" i="0" dirty="0">
                <a:solidFill>
                  <a:srgbClr val="303233"/>
                </a:solidFill>
                <a:effectLst/>
                <a:latin typeface="Lato"/>
              </a:rPr>
              <a:t>中的一個子集。 為什麼叫深度以及為什麼要用神經網路，因為神經網路可以訓練很大量很大量的資料，神經網路可以延伸很多層，越多層能夠學習到的東西也越多</a:t>
            </a:r>
            <a:endParaRPr lang="en-US" altLang="zh-TW" b="0" i="0" dirty="0">
              <a:solidFill>
                <a:srgbClr val="303233"/>
              </a:solidFill>
              <a:effectLst/>
              <a:latin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神經網路也是</a:t>
            </a:r>
            <a:r>
              <a:rPr lang="en-US" altLang="zh-TW" sz="1200" dirty="0">
                <a:latin typeface="微軟正黑體" panose="020B0604030504040204" pitchFamily="34" charset="-120"/>
                <a:ea typeface="微軟正黑體" panose="020B0604030504040204" pitchFamily="34" charset="-120"/>
              </a:rPr>
              <a:t>ML</a:t>
            </a:r>
            <a:r>
              <a:rPr lang="zh-TW" altLang="en-US" sz="1200" dirty="0">
                <a:latin typeface="微軟正黑體" panose="020B0604030504040204" pitchFamily="34" charset="-120"/>
                <a:ea typeface="微軟正黑體" panose="020B0604030504040204" pitchFamily="34" charset="-120"/>
              </a:rPr>
              <a:t>中的一個子集</a:t>
            </a:r>
          </a:p>
          <a:p>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17</a:t>
            </a:fld>
            <a:endParaRPr lang="zh-TW" altLang="en-US"/>
          </a:p>
        </p:txBody>
      </p:sp>
    </p:spTree>
    <p:extLst>
      <p:ext uri="{BB962C8B-B14F-4D97-AF65-F5344CB8AC3E}">
        <p14:creationId xmlns:p14="http://schemas.microsoft.com/office/powerpoint/2010/main" val="1946155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525252"/>
                </a:solidFill>
                <a:effectLst/>
                <a:latin typeface="Droid Sans"/>
              </a:rPr>
              <a:t>會取名叫神經網路還就真的是因為它是參考生物的神經網路系統來設計的 </a:t>
            </a:r>
            <a:r>
              <a:rPr lang="en-US" altLang="zh-TW" b="0" i="0" dirty="0">
                <a:solidFill>
                  <a:srgbClr val="525252"/>
                </a:solidFill>
                <a:effectLst/>
                <a:latin typeface="Droid Sans"/>
              </a:rPr>
              <a:t>( </a:t>
            </a:r>
            <a:r>
              <a:rPr lang="zh-TW" altLang="en-US" b="0" i="0" dirty="0">
                <a:solidFill>
                  <a:srgbClr val="525252"/>
                </a:solidFill>
                <a:effectLst/>
                <a:latin typeface="Droid Sans"/>
              </a:rPr>
              <a:t>仿生學的概念 </a:t>
            </a:r>
            <a:r>
              <a:rPr lang="en-US" altLang="zh-TW" b="0" i="0" dirty="0">
                <a:solidFill>
                  <a:srgbClr val="525252"/>
                </a:solidFill>
                <a:effectLst/>
                <a:latin typeface="Droid Sans"/>
              </a:rPr>
              <a:t>)</a:t>
            </a:r>
            <a:r>
              <a:rPr lang="zh-TW" altLang="en-US" b="0" i="0" dirty="0">
                <a:solidFill>
                  <a:srgbClr val="525252"/>
                </a:solidFill>
                <a:effectLst/>
                <a:latin typeface="Droid Sans"/>
              </a:rPr>
              <a:t>。</a:t>
            </a:r>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18</a:t>
            </a:fld>
            <a:endParaRPr lang="zh-TW" altLang="en-US"/>
          </a:p>
        </p:txBody>
      </p:sp>
    </p:spTree>
    <p:extLst>
      <p:ext uri="{BB962C8B-B14F-4D97-AF65-F5344CB8AC3E}">
        <p14:creationId xmlns:p14="http://schemas.microsoft.com/office/powerpoint/2010/main" val="1458834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多痛就會激活</a:t>
            </a:r>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19</a:t>
            </a:fld>
            <a:endParaRPr lang="zh-TW" altLang="en-US"/>
          </a:p>
        </p:txBody>
      </p:sp>
    </p:spTree>
    <p:extLst>
      <p:ext uri="{BB962C8B-B14F-4D97-AF65-F5344CB8AC3E}">
        <p14:creationId xmlns:p14="http://schemas.microsoft.com/office/powerpoint/2010/main" val="1192475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希望再這個投影片裡面，能夠讓大家對於</a:t>
            </a:r>
            <a:r>
              <a:rPr lang="en-US" altLang="zh-TW" dirty="0"/>
              <a:t>AI</a:t>
            </a:r>
            <a:r>
              <a:rPr lang="zh-TW" altLang="en-US" dirty="0"/>
              <a:t>能夠更加認識熟悉以此為基底</a:t>
            </a:r>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2</a:t>
            </a:fld>
            <a:endParaRPr lang="zh-TW" altLang="en-US"/>
          </a:p>
        </p:txBody>
      </p:sp>
    </p:spTree>
    <p:extLst>
      <p:ext uri="{BB962C8B-B14F-4D97-AF65-F5344CB8AC3E}">
        <p14:creationId xmlns:p14="http://schemas.microsoft.com/office/powerpoint/2010/main" val="3029936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左圖是後來建構的神經網路模型，這裡定義了六層的神經網路，還需要定義每一層的神經元的數量、</a:t>
            </a:r>
            <a:endParaRPr lang="en-US" altLang="zh-TW" dirty="0"/>
          </a:p>
          <a:p>
            <a:r>
              <a:rPr lang="zh-TW" altLang="en-US" dirty="0"/>
              <a:t>以及損失函數、激活函數、優化器，還有像是要訓練幾次這些模型的超參數，還有給測試集的資料</a:t>
            </a:r>
            <a:endParaRPr lang="en-US" altLang="zh-TW" dirty="0"/>
          </a:p>
          <a:p>
            <a:endParaRPr lang="en-US" altLang="zh-TW" dirty="0"/>
          </a:p>
          <a:p>
            <a:r>
              <a:rPr lang="zh-TW" altLang="en-US" dirty="0"/>
              <a:t>總而言之，就是依照數值的型態跟經驗去微調，透過核心參數一直調參，神經網路就是不斷調參找到最佳的預測準確率</a:t>
            </a:r>
            <a:endParaRPr lang="en-US" altLang="zh-TW" dirty="0"/>
          </a:p>
          <a:p>
            <a:endParaRPr lang="en-US" altLang="zh-TW" dirty="0"/>
          </a:p>
          <a:p>
            <a:r>
              <a:rPr lang="en-US" altLang="zh-TW" dirty="0"/>
              <a:t>Embedding</a:t>
            </a:r>
            <a:r>
              <a:rPr lang="zh-TW" altLang="en-US" dirty="0"/>
              <a:t>層就是為了解決</a:t>
            </a:r>
            <a:r>
              <a:rPr lang="en-US" altLang="zh-TW" dirty="0"/>
              <a:t>one-hot encoding</a:t>
            </a:r>
            <a:r>
              <a:rPr lang="zh-TW" altLang="en-US" dirty="0"/>
              <a:t>的問題，所以都轉換成為向量空間</a:t>
            </a:r>
            <a:endParaRPr lang="en-US" altLang="zh-TW" dirty="0"/>
          </a:p>
          <a:p>
            <a:r>
              <a:rPr lang="zh-TW" altLang="en-US" dirty="0"/>
              <a:t>池化層找沒四格找最大的調低畫素的感覺</a:t>
            </a:r>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20</a:t>
            </a:fld>
            <a:endParaRPr lang="zh-TW" altLang="en-US"/>
          </a:p>
        </p:txBody>
      </p:sp>
    </p:spTree>
    <p:extLst>
      <p:ext uri="{BB962C8B-B14F-4D97-AF65-F5344CB8AC3E}">
        <p14:creationId xmlns:p14="http://schemas.microsoft.com/office/powerpoint/2010/main" val="3175777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口頭講大概</a:t>
            </a:r>
            <a:r>
              <a:rPr lang="en-US" altLang="zh-TW" dirty="0"/>
              <a:t>85%</a:t>
            </a:r>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21</a:t>
            </a:fld>
            <a:endParaRPr lang="zh-TW" altLang="en-US"/>
          </a:p>
        </p:txBody>
      </p:sp>
    </p:spTree>
    <p:extLst>
      <p:ext uri="{BB962C8B-B14F-4D97-AF65-F5344CB8AC3E}">
        <p14:creationId xmlns:p14="http://schemas.microsoft.com/office/powerpoint/2010/main" val="4171725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22</a:t>
            </a:fld>
            <a:endParaRPr lang="zh-TW" altLang="en-US"/>
          </a:p>
        </p:txBody>
      </p:sp>
    </p:spTree>
    <p:extLst>
      <p:ext uri="{BB962C8B-B14F-4D97-AF65-F5344CB8AC3E}">
        <p14:creationId xmlns:p14="http://schemas.microsoft.com/office/powerpoint/2010/main" val="3473897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Ensemble </a:t>
            </a:r>
            <a:r>
              <a:rPr lang="zh-TW" altLang="en-US" dirty="0"/>
              <a:t>三個選項的分類正確率為</a:t>
            </a:r>
            <a:r>
              <a:rPr lang="en-US" altLang="zh-TW" dirty="0"/>
              <a:t>: 0.957143</a:t>
            </a:r>
          </a:p>
          <a:p>
            <a:r>
              <a:rPr lang="zh-TW" altLang="en-US" dirty="0"/>
              <a:t>驗證集準確率</a:t>
            </a:r>
            <a:r>
              <a:rPr lang="en-US" altLang="zh-TW" dirty="0"/>
              <a:t>: 0.9193548387096774</a:t>
            </a:r>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23</a:t>
            </a:fld>
            <a:endParaRPr lang="zh-TW" altLang="en-US"/>
          </a:p>
        </p:txBody>
      </p:sp>
    </p:spTree>
    <p:extLst>
      <p:ext uri="{BB962C8B-B14F-4D97-AF65-F5344CB8AC3E}">
        <p14:creationId xmlns:p14="http://schemas.microsoft.com/office/powerpoint/2010/main" val="1487840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24</a:t>
            </a:fld>
            <a:endParaRPr lang="zh-TW" altLang="en-US"/>
          </a:p>
        </p:txBody>
      </p:sp>
    </p:spTree>
    <p:extLst>
      <p:ext uri="{BB962C8B-B14F-4D97-AF65-F5344CB8AC3E}">
        <p14:creationId xmlns:p14="http://schemas.microsoft.com/office/powerpoint/2010/main" val="2309080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因為前面都是官網上的常見問題的資料集，和一般客戶問的方式不太一樣，所以這邊錄製了</a:t>
            </a:r>
            <a:r>
              <a:rPr lang="en-US" altLang="zh-TW" sz="1200" dirty="0">
                <a:latin typeface="微軟正黑體" panose="020B0604030504040204" pitchFamily="34" charset="-120"/>
                <a:ea typeface="微軟正黑體" panose="020B0604030504040204" pitchFamily="34" charset="-120"/>
              </a:rPr>
              <a:t>62</a:t>
            </a:r>
            <a:r>
              <a:rPr lang="zh-TW" altLang="en-US" sz="1200" dirty="0">
                <a:latin typeface="微軟正黑體" panose="020B0604030504040204" pitchFamily="34" charset="-120"/>
                <a:ea typeface="微軟正黑體" panose="020B0604030504040204" pitchFamily="34" charset="-120"/>
              </a:rPr>
              <a:t>個音檔來模擬實際客戶的情況</a:t>
            </a:r>
            <a:endParaRPr lang="en-US" altLang="zh-TW" sz="12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rPr>
              <a:t>62</a:t>
            </a:r>
            <a:r>
              <a:rPr lang="zh-TW" altLang="en-US" sz="1200" dirty="0">
                <a:latin typeface="微軟正黑體" panose="020B0604030504040204" pitchFamily="34" charset="-120"/>
                <a:ea typeface="微軟正黑體" panose="020B0604030504040204" pitchFamily="34" charset="-120"/>
              </a:rPr>
              <a:t> 個問題</a:t>
            </a:r>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25</a:t>
            </a:fld>
            <a:endParaRPr lang="zh-TW" altLang="en-US"/>
          </a:p>
        </p:txBody>
      </p:sp>
    </p:spTree>
    <p:extLst>
      <p:ext uri="{BB962C8B-B14F-4D97-AF65-F5344CB8AC3E}">
        <p14:creationId xmlns:p14="http://schemas.microsoft.com/office/powerpoint/2010/main" val="1239737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0.9193548387096774</a:t>
            </a:r>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26</a:t>
            </a:fld>
            <a:endParaRPr lang="zh-TW" altLang="en-US"/>
          </a:p>
        </p:txBody>
      </p:sp>
    </p:spTree>
    <p:extLst>
      <p:ext uri="{BB962C8B-B14F-4D97-AF65-F5344CB8AC3E}">
        <p14:creationId xmlns:p14="http://schemas.microsoft.com/office/powerpoint/2010/main" val="299424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b="0" i="0" u="none" strike="noStrike" dirty="0">
                <a:solidFill>
                  <a:srgbClr val="000000"/>
                </a:solidFill>
                <a:effectLst/>
                <a:latin typeface="新細明體" panose="02020500000000000000" pitchFamily="18" charset="-120"/>
                <a:ea typeface="新細明體" panose="02020500000000000000" pitchFamily="18" charset="-120"/>
              </a:rPr>
              <a:t>信用卡</a:t>
            </a:r>
            <a:r>
              <a:rPr lang="zh-TW" altLang="en-US" sz="2800" dirty="0"/>
              <a:t> </a:t>
            </a:r>
            <a:r>
              <a:rPr lang="zh-TW" altLang="en-US" sz="1800" b="0" i="0" u="none" strike="noStrike" dirty="0">
                <a:solidFill>
                  <a:srgbClr val="000000"/>
                </a:solidFill>
                <a:effectLst/>
                <a:latin typeface="新細明體" panose="02020500000000000000" pitchFamily="18" charset="-120"/>
                <a:ea typeface="新細明體" panose="02020500000000000000" pitchFamily="18" charset="-120"/>
              </a:rPr>
              <a:t>您好我有三倍卷綁定信用卡的問題想要請教</a:t>
            </a:r>
            <a:r>
              <a:rPr lang="zh-TW" altLang="en-US" sz="2800" dirty="0"/>
              <a:t> </a:t>
            </a:r>
            <a:endParaRPr lang="en-US" altLang="zh-TW" sz="1800" b="0" i="0" u="none" strike="noStrike" dirty="0">
              <a:solidFill>
                <a:srgbClr val="000000"/>
              </a:solidFill>
              <a:effectLst/>
              <a:latin typeface="新細明體" panose="02020500000000000000" pitchFamily="18" charset="-120"/>
              <a:ea typeface="新細明體" panose="02020500000000000000" pitchFamily="18" charset="-120"/>
            </a:endParaRPr>
          </a:p>
          <a:p>
            <a:r>
              <a:rPr lang="zh-TW" altLang="en-US" sz="1800" b="0" i="0" u="none" strike="noStrike" dirty="0">
                <a:solidFill>
                  <a:srgbClr val="000000"/>
                </a:solidFill>
                <a:effectLst/>
                <a:latin typeface="新細明體" panose="02020500000000000000" pitchFamily="18" charset="-120"/>
                <a:ea typeface="新細明體" panose="02020500000000000000" pitchFamily="18" charset="-120"/>
              </a:rPr>
              <a:t>信用卡</a:t>
            </a:r>
            <a:r>
              <a:rPr lang="zh-TW" altLang="en-US" dirty="0"/>
              <a:t> </a:t>
            </a:r>
            <a:r>
              <a:rPr lang="zh-TW" altLang="en-US" sz="1800" b="0" i="0" u="none" strike="noStrike" dirty="0">
                <a:solidFill>
                  <a:srgbClr val="000000"/>
                </a:solidFill>
                <a:effectLst/>
                <a:latin typeface="新細明體" panose="02020500000000000000" pitchFamily="18" charset="-120"/>
                <a:ea typeface="新細明體" panose="02020500000000000000" pitchFamily="18" charset="-120"/>
              </a:rPr>
              <a:t>你好，我之後要出國旅遊，所以想要調高信用卡的額度</a:t>
            </a:r>
            <a:r>
              <a:rPr lang="zh-TW" altLang="en-US" dirty="0"/>
              <a:t> </a:t>
            </a:r>
            <a:endParaRPr lang="en-US" altLang="zh-TW" dirty="0"/>
          </a:p>
          <a:p>
            <a:r>
              <a:rPr lang="zh-TW" altLang="en-US" sz="1800" b="0" i="0" u="none" strike="noStrike" dirty="0">
                <a:solidFill>
                  <a:srgbClr val="000000"/>
                </a:solidFill>
                <a:effectLst/>
                <a:latin typeface="新細明體" panose="02020500000000000000" pitchFamily="18" charset="-120"/>
                <a:ea typeface="新細明體" panose="02020500000000000000" pitchFamily="18" charset="-120"/>
              </a:rPr>
              <a:t>貸款</a:t>
            </a:r>
            <a:r>
              <a:rPr lang="zh-TW" altLang="en-US" dirty="0"/>
              <a:t> </a:t>
            </a:r>
            <a:r>
              <a:rPr lang="zh-TW" altLang="en-US" sz="1800" b="0" i="0" u="none" strike="noStrike" dirty="0">
                <a:solidFill>
                  <a:srgbClr val="000000"/>
                </a:solidFill>
                <a:effectLst/>
                <a:latin typeface="新細明體" panose="02020500000000000000" pitchFamily="18" charset="-120"/>
                <a:ea typeface="新細明體" panose="02020500000000000000" pitchFamily="18" charset="-120"/>
              </a:rPr>
              <a:t>我想要查一下目前房貸還剩下多少期要繳</a:t>
            </a:r>
            <a:r>
              <a:rPr lang="zh-TW" altLang="en-US" dirty="0"/>
              <a:t> </a:t>
            </a:r>
            <a:endParaRPr lang="en-US" altLang="zh-TW" dirty="0"/>
          </a:p>
          <a:p>
            <a:r>
              <a:rPr lang="zh-TW" altLang="en-US" sz="1800" b="0" i="0" u="none" strike="noStrike" dirty="0">
                <a:solidFill>
                  <a:srgbClr val="111111"/>
                </a:solidFill>
                <a:effectLst/>
                <a:latin typeface="新細明體" panose="02020500000000000000" pitchFamily="18" charset="-120"/>
                <a:ea typeface="新細明體" panose="02020500000000000000" pitchFamily="18" charset="-120"/>
              </a:rPr>
              <a:t>基金投資</a:t>
            </a:r>
            <a:r>
              <a:rPr lang="zh-TW" altLang="en-US" dirty="0"/>
              <a:t> </a:t>
            </a:r>
            <a:r>
              <a:rPr lang="zh-TW" altLang="en-US" sz="1800" b="0" i="0" u="none" strike="noStrike" dirty="0">
                <a:solidFill>
                  <a:srgbClr val="000000"/>
                </a:solidFill>
                <a:effectLst/>
                <a:latin typeface="新細明體" panose="02020500000000000000" pitchFamily="18" charset="-120"/>
                <a:ea typeface="新細明體" panose="02020500000000000000" pitchFamily="18" charset="-120"/>
              </a:rPr>
              <a:t>我想問一下有關於基金手續費的問題</a:t>
            </a:r>
            <a:r>
              <a:rPr lang="zh-TW" altLang="en-US" dirty="0"/>
              <a:t> </a:t>
            </a:r>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28</a:t>
            </a:fld>
            <a:endParaRPr lang="zh-TW" altLang="en-US"/>
          </a:p>
        </p:txBody>
      </p:sp>
    </p:spTree>
    <p:extLst>
      <p:ext uri="{BB962C8B-B14F-4D97-AF65-F5344CB8AC3E}">
        <p14:creationId xmlns:p14="http://schemas.microsoft.com/office/powerpoint/2010/main" val="1952159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dirty="0">
                <a:solidFill>
                  <a:schemeClr val="bg1"/>
                </a:solidFill>
                <a:effectLst/>
                <a:latin typeface="微軟正黑體" panose="020B0604030504040204" pitchFamily="34" charset="-120"/>
                <a:ea typeface="微軟正黑體" panose="020B0604030504040204" pitchFamily="34" charset="-120"/>
              </a:rPr>
              <a:t>1.</a:t>
            </a:r>
            <a:r>
              <a:rPr lang="zh-TW" altLang="en-US"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目前使用銀行官網的</a:t>
            </a:r>
            <a:r>
              <a:rPr lang="en-US" altLang="zh-TW"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FAQ</a:t>
            </a:r>
            <a:r>
              <a:rPr lang="zh-TW" altLang="en-US"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，以後希望可以拿到顧客實際的語音資料</a:t>
            </a:r>
            <a:endParaRPr lang="en-US" altLang="zh-TW"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en-US" altLang="zh-TW" sz="1200" b="0" dirty="0">
                <a:solidFill>
                  <a:schemeClr val="bg1"/>
                </a:solidFill>
                <a:effectLst/>
                <a:latin typeface="微軟正黑體" panose="020B0604030504040204" pitchFamily="34" charset="-120"/>
                <a:ea typeface="微軟正黑體" panose="020B0604030504040204" pitchFamily="34" charset="-120"/>
              </a:rPr>
              <a:t>2.</a:t>
            </a:r>
            <a:r>
              <a:rPr lang="zh-TW" altLang="en-US"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目前使用</a:t>
            </a:r>
            <a:r>
              <a:rPr lang="en-US" altLang="zh-TW"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google API</a:t>
            </a:r>
            <a:r>
              <a:rPr lang="zh-TW" altLang="en-US"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做</a:t>
            </a:r>
            <a:r>
              <a:rPr lang="en-US" altLang="zh-TW"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demo</a:t>
            </a:r>
            <a:r>
              <a:rPr lang="zh-TW" altLang="en-US"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但是無法離線使用，如果將語音資料透過網路傳出去可能會有個資法律上面的疑慮，有使用支援離線使用的語音轉文字模型，但是效果不佳</a:t>
            </a:r>
            <a:endParaRPr lang="en-US" altLang="zh-TW"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en-US" altLang="zh-TW"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3.</a:t>
            </a:r>
            <a:r>
              <a:rPr lang="zh-TW" altLang="en-US"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不論準確率多高，都會有分類錯誤的情況發生，遇到分類錯誤時，客服人員需要像現行的方法一樣自行找出正確的分類，或是求助資深同仁協助，</a:t>
            </a:r>
            <a:endParaRPr lang="en-US" altLang="zh-TW"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zh-TW" altLang="en-US"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錯誤的資料可以回報以及紀錄，做為之後模型訓練的資料，提升模型的準確度</a:t>
            </a:r>
            <a:endParaRPr lang="en-US" altLang="zh-TW"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29</a:t>
            </a:fld>
            <a:endParaRPr lang="zh-TW" altLang="en-US"/>
          </a:p>
        </p:txBody>
      </p:sp>
    </p:spTree>
    <p:extLst>
      <p:ext uri="{BB962C8B-B14F-4D97-AF65-F5344CB8AC3E}">
        <p14:creationId xmlns:p14="http://schemas.microsoft.com/office/powerpoint/2010/main" val="2717279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30</a:t>
            </a:fld>
            <a:endParaRPr lang="zh-TW" altLang="en-US"/>
          </a:p>
        </p:txBody>
      </p:sp>
    </p:spTree>
    <p:extLst>
      <p:ext uri="{BB962C8B-B14F-4D97-AF65-F5344CB8AC3E}">
        <p14:creationId xmlns:p14="http://schemas.microsoft.com/office/powerpoint/2010/main" val="583298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微軟正黑體" panose="020B0604030504040204" pitchFamily="34" charset="-120"/>
                <a:ea typeface="微軟正黑體" panose="020B0604030504040204" pitchFamily="34" charset="-120"/>
              </a:rPr>
              <a:t>影音網站的推薦 社群廣告投放 </a:t>
            </a:r>
            <a:r>
              <a:rPr lang="en-US" altLang="zh-TW" dirty="0"/>
              <a:t>Google ads</a:t>
            </a:r>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3</a:t>
            </a:fld>
            <a:endParaRPr lang="zh-TW" altLang="en-US"/>
          </a:p>
        </p:txBody>
      </p:sp>
    </p:spTree>
    <p:extLst>
      <p:ext uri="{BB962C8B-B14F-4D97-AF65-F5344CB8AC3E}">
        <p14:creationId xmlns:p14="http://schemas.microsoft.com/office/powerpoint/2010/main" val="2594525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514338"/>
            <a:r>
              <a:rPr lang="zh-TW" altLang="en-US" sz="1200" b="0" dirty="0"/>
              <a:t>提供客戶直覺式語音互動體驗，讓客戶用說的取代按鍵與選單</a:t>
            </a:r>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31</a:t>
            </a:fld>
            <a:endParaRPr lang="zh-TW" altLang="en-US"/>
          </a:p>
        </p:txBody>
      </p:sp>
    </p:spTree>
    <p:extLst>
      <p:ext uri="{BB962C8B-B14F-4D97-AF65-F5344CB8AC3E}">
        <p14:creationId xmlns:p14="http://schemas.microsoft.com/office/powerpoint/2010/main" val="145816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在這兩個月下來，我覺得最重要的是實務的經驗，以及一些個人特質的改變，那在這兩個月的實習下來，我覺得很值得，因為這兩個月的生活過得是很充實而且很快樂，最後我也很感謝在這邊大家的幫忙協助</a:t>
            </a:r>
            <a:r>
              <a:rPr lang="en-US" altLang="zh-TW" dirty="0"/>
              <a:t>!</a:t>
            </a:r>
          </a:p>
          <a:p>
            <a:endParaRPr lang="en-US" altLang="zh-TW" dirty="0"/>
          </a:p>
          <a:p>
            <a:r>
              <a:rPr lang="zh-TW" altLang="en-US" dirty="0">
                <a:latin typeface="微軟正黑體" panose="020B0604030504040204" pitchFamily="34" charset="-120"/>
                <a:ea typeface="微軟正黑體" panose="020B0604030504040204" pitchFamily="34" charset="-120"/>
              </a:rPr>
              <a:t>改變學習成長</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誠信、當則、創新</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One team</a:t>
            </a:r>
          </a:p>
          <a:p>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32</a:t>
            </a:fld>
            <a:endParaRPr lang="zh-TW" altLang="en-US"/>
          </a:p>
        </p:txBody>
      </p:sp>
    </p:spTree>
    <p:extLst>
      <p:ext uri="{BB962C8B-B14F-4D97-AF65-F5344CB8AC3E}">
        <p14:creationId xmlns:p14="http://schemas.microsoft.com/office/powerpoint/2010/main" val="687791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脈絡回顧</a:t>
            </a:r>
            <a:endParaRPr lang="en-US" altLang="zh-TW"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33</a:t>
            </a:fld>
            <a:endParaRPr lang="zh-TW" altLang="en-US"/>
          </a:p>
        </p:txBody>
      </p:sp>
    </p:spTree>
    <p:extLst>
      <p:ext uri="{BB962C8B-B14F-4D97-AF65-F5344CB8AC3E}">
        <p14:creationId xmlns:p14="http://schemas.microsoft.com/office/powerpoint/2010/main" val="17831781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linkClick r:id="rId3"/>
              </a:rPr>
              <a:t>https://as-ai.org/master-organisation/</a:t>
            </a:r>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36</a:t>
            </a:fld>
            <a:endParaRPr lang="zh-TW" altLang="en-US"/>
          </a:p>
        </p:txBody>
      </p:sp>
    </p:spTree>
    <p:extLst>
      <p:ext uri="{BB962C8B-B14F-4D97-AF65-F5344CB8AC3E}">
        <p14:creationId xmlns:p14="http://schemas.microsoft.com/office/powerpoint/2010/main" val="3339709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38</a:t>
            </a:fld>
            <a:endParaRPr lang="zh-TW" altLang="en-US"/>
          </a:p>
        </p:txBody>
      </p:sp>
    </p:spTree>
    <p:extLst>
      <p:ext uri="{BB962C8B-B14F-4D97-AF65-F5344CB8AC3E}">
        <p14:creationId xmlns:p14="http://schemas.microsoft.com/office/powerpoint/2010/main" val="3824276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39</a:t>
            </a:fld>
            <a:endParaRPr lang="zh-TW" altLang="en-US"/>
          </a:p>
        </p:txBody>
      </p:sp>
    </p:spTree>
    <p:extLst>
      <p:ext uri="{BB962C8B-B14F-4D97-AF65-F5344CB8AC3E}">
        <p14:creationId xmlns:p14="http://schemas.microsoft.com/office/powerpoint/2010/main" val="34865969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dirty="0">
                <a:solidFill>
                  <a:schemeClr val="bg1"/>
                </a:solidFill>
                <a:effectLst/>
                <a:latin typeface="微軟正黑體" panose="020B0604030504040204" pitchFamily="34" charset="-120"/>
                <a:ea typeface="微軟正黑體" panose="020B0604030504040204" pitchFamily="34" charset="-120"/>
              </a:rPr>
              <a:t>1.</a:t>
            </a:r>
            <a:r>
              <a:rPr lang="zh-TW" altLang="en-US"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目前使用銀行官網的</a:t>
            </a:r>
            <a:r>
              <a:rPr lang="en-US" altLang="zh-TW"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FAQ</a:t>
            </a:r>
            <a:r>
              <a:rPr lang="zh-TW" altLang="en-US"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，以後希望可以拿到顧客實際的語音資料</a:t>
            </a:r>
            <a:endParaRPr lang="en-US" altLang="zh-TW"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en-US" altLang="zh-TW" sz="1200" b="0" dirty="0">
                <a:solidFill>
                  <a:schemeClr val="bg1"/>
                </a:solidFill>
                <a:effectLst/>
                <a:latin typeface="微軟正黑體" panose="020B0604030504040204" pitchFamily="34" charset="-120"/>
                <a:ea typeface="微軟正黑體" panose="020B0604030504040204" pitchFamily="34" charset="-120"/>
              </a:rPr>
              <a:t>2.</a:t>
            </a:r>
            <a:r>
              <a:rPr lang="zh-TW" altLang="en-US"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目前使用</a:t>
            </a:r>
            <a:r>
              <a:rPr lang="en-US" altLang="zh-TW"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google API</a:t>
            </a:r>
            <a:r>
              <a:rPr lang="zh-TW" altLang="en-US"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做</a:t>
            </a:r>
            <a:r>
              <a:rPr lang="en-US" altLang="zh-TW"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demo</a:t>
            </a:r>
            <a:r>
              <a:rPr lang="zh-TW" altLang="en-US"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但是無法離線使用，如果將語音資料透過網路傳出去可能會有個資法律上面的疑慮，有使用支援離線使用的語音轉文字模型，但是效果不佳</a:t>
            </a:r>
            <a:endParaRPr lang="en-US" altLang="zh-TW"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en-US" altLang="zh-TW"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3.</a:t>
            </a:r>
            <a:r>
              <a:rPr lang="zh-TW" altLang="en-US"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不論準確率多高，都會有分類錯誤的情況發生，遇到分類錯誤時，客服人員需要像現行的方法一樣自行找出正確的分類，或是求助資深同仁協助，</a:t>
            </a:r>
            <a:endParaRPr lang="en-US" altLang="zh-TW"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zh-TW" altLang="en-US"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錯誤的資料可以回報以及紀錄，做為之後模型訓練的資料，提升模型的準確度</a:t>
            </a:r>
            <a:endParaRPr lang="en-US" altLang="zh-TW" sz="1200" b="0"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40</a:t>
            </a:fld>
            <a:endParaRPr lang="zh-TW" altLang="en-US"/>
          </a:p>
        </p:txBody>
      </p:sp>
    </p:spTree>
    <p:extLst>
      <p:ext uri="{BB962C8B-B14F-4D97-AF65-F5344CB8AC3E}">
        <p14:creationId xmlns:p14="http://schemas.microsoft.com/office/powerpoint/2010/main" val="300232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bg1"/>
                </a:solidFill>
                <a:effectLst/>
                <a:latin typeface="微軟正黑體" panose="020B0604030504040204" pitchFamily="34" charset="-120"/>
                <a:ea typeface="微軟正黑體" panose="020B0604030504040204" pitchFamily="34" charset="-120"/>
              </a:rPr>
              <a:t>目前使用國泰銀行所有常見問題，另外參考永豐、日盛等其他銀行的常見問題</a:t>
            </a:r>
            <a:endParaRPr lang="en-US" altLang="zh-TW" sz="1200" b="0" dirty="0">
              <a:solidFill>
                <a:schemeClr val="bg1"/>
              </a:solidFill>
              <a:effectLst/>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41</a:t>
            </a:fld>
            <a:endParaRPr lang="zh-TW" altLang="en-US"/>
          </a:p>
        </p:txBody>
      </p:sp>
    </p:spTree>
    <p:extLst>
      <p:ext uri="{BB962C8B-B14F-4D97-AF65-F5344CB8AC3E}">
        <p14:creationId xmlns:p14="http://schemas.microsoft.com/office/powerpoint/2010/main" val="1657235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bg1"/>
                </a:solidFill>
                <a:effectLst/>
                <a:latin typeface="微軟正黑體" panose="020B0604030504040204" pitchFamily="34" charset="-120"/>
                <a:ea typeface="微軟正黑體" panose="020B0604030504040204" pitchFamily="34" charset="-120"/>
              </a:rPr>
              <a:t>模型是官方有提供已經訓練好的中文模型</a:t>
            </a:r>
            <a:endParaRPr lang="en-US" altLang="zh-TW" sz="1200" b="0" dirty="0">
              <a:solidFill>
                <a:schemeClr val="bg1"/>
              </a:solidFill>
              <a:effectLst/>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42</a:t>
            </a:fld>
            <a:endParaRPr lang="zh-TW" altLang="en-US"/>
          </a:p>
        </p:txBody>
      </p:sp>
    </p:spTree>
    <p:extLst>
      <p:ext uri="{BB962C8B-B14F-4D97-AF65-F5344CB8AC3E}">
        <p14:creationId xmlns:p14="http://schemas.microsoft.com/office/powerpoint/2010/main" val="32839421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bg1"/>
                </a:solidFill>
                <a:effectLst/>
                <a:latin typeface="微軟正黑體" panose="020B0604030504040204" pitchFamily="34" charset="-120"/>
                <a:ea typeface="微軟正黑體" panose="020B0604030504040204" pitchFamily="34" charset="-120"/>
              </a:rPr>
              <a:t>辭典大概放了</a:t>
            </a:r>
            <a:r>
              <a:rPr lang="en-US" altLang="zh-TW" sz="1200" b="0" dirty="0">
                <a:solidFill>
                  <a:schemeClr val="bg1"/>
                </a:solidFill>
                <a:effectLst/>
                <a:latin typeface="微軟正黑體" panose="020B0604030504040204" pitchFamily="34" charset="-120"/>
                <a:ea typeface="微軟正黑體" panose="020B0604030504040204" pitchFamily="34" charset="-120"/>
              </a:rPr>
              <a:t>300</a:t>
            </a:r>
            <a:r>
              <a:rPr lang="zh-TW" altLang="en-US" sz="1200" b="0" dirty="0">
                <a:solidFill>
                  <a:schemeClr val="bg1"/>
                </a:solidFill>
                <a:effectLst/>
                <a:latin typeface="微軟正黑體" panose="020B0604030504040204" pitchFamily="34" charset="-120"/>
                <a:ea typeface="微軟正黑體" panose="020B0604030504040204" pitchFamily="34" charset="-120"/>
              </a:rPr>
              <a:t>個詞</a:t>
            </a:r>
            <a:endParaRPr lang="en-US" altLang="zh-TW" sz="1200" b="0" dirty="0">
              <a:solidFill>
                <a:schemeClr val="bg1"/>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bg1"/>
                </a:solidFill>
                <a:effectLst/>
                <a:latin typeface="微軟正黑體" panose="020B0604030504040204" pitchFamily="34" charset="-120"/>
                <a:ea typeface="微軟正黑體" panose="020B0604030504040204" pitchFamily="34" charset="-120"/>
              </a:rPr>
              <a:t>要出現在辭典裡面才能夠被翻譯，否則會是空白的</a:t>
            </a:r>
            <a:endParaRPr lang="en-US" altLang="zh-TW" sz="1200" b="0" dirty="0">
              <a:solidFill>
                <a:schemeClr val="bg1"/>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bg1"/>
                </a:solidFill>
                <a:effectLst/>
                <a:latin typeface="微軟正黑體" panose="020B0604030504040204" pitchFamily="34" charset="-120"/>
                <a:ea typeface="微軟正黑體" panose="020B0604030504040204" pitchFamily="34" charset="-120"/>
              </a:rPr>
              <a:t>結果比之前好，但是仍然不是太理想</a:t>
            </a:r>
            <a:endParaRPr lang="en-US" altLang="zh-TW" sz="1200" b="0" dirty="0">
              <a:solidFill>
                <a:schemeClr val="bg1"/>
              </a:solidFill>
              <a:effectLst/>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43</a:t>
            </a:fld>
            <a:endParaRPr lang="zh-TW" altLang="en-US"/>
          </a:p>
        </p:txBody>
      </p:sp>
    </p:spTree>
    <p:extLst>
      <p:ext uri="{BB962C8B-B14F-4D97-AF65-F5344CB8AC3E}">
        <p14:creationId xmlns:p14="http://schemas.microsoft.com/office/powerpoint/2010/main" val="2517632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Asr</a:t>
            </a:r>
            <a:r>
              <a:rPr lang="en-US" altLang="zh-TW" dirty="0"/>
              <a:t> </a:t>
            </a:r>
            <a:r>
              <a:rPr lang="en-US" altLang="zh-TW" b="0" i="0" dirty="0">
                <a:solidFill>
                  <a:srgbClr val="4D5156"/>
                </a:solidFill>
                <a:effectLst/>
                <a:latin typeface="arial" panose="020B0604020202020204" pitchFamily="34" charset="0"/>
              </a:rPr>
              <a:t>Automatic Speech Recognition </a:t>
            </a:r>
            <a:r>
              <a:rPr lang="en-US" altLang="zh-TW" dirty="0" err="1"/>
              <a:t>tts</a:t>
            </a:r>
            <a:endParaRPr lang="en-US" altLang="zh-TW" dirty="0"/>
          </a:p>
          <a:p>
            <a:endParaRPr lang="en-US" altLang="zh-TW" dirty="0"/>
          </a:p>
          <a:p>
            <a:r>
              <a:rPr lang="zh-TW" altLang="en-US" dirty="0"/>
              <a:t>更像人更懂人   </a:t>
            </a:r>
            <a:r>
              <a:rPr lang="en-US" altLang="zh-TW" dirty="0"/>
              <a:t>TTS</a:t>
            </a:r>
            <a:r>
              <a:rPr lang="zh-TW" altLang="en-US" dirty="0"/>
              <a:t>，阿發的眼睛鼻子耳多嘴  </a:t>
            </a:r>
            <a:r>
              <a:rPr lang="en-US" altLang="zh-TW" dirty="0"/>
              <a:t>AI</a:t>
            </a:r>
            <a:r>
              <a:rPr lang="zh-TW" altLang="en-US" dirty="0"/>
              <a:t>自主學習 強化學習 情感分析</a:t>
            </a:r>
            <a:endParaRPr lang="en-US" altLang="zh-TW" dirty="0"/>
          </a:p>
          <a:p>
            <a:endParaRPr lang="en-US" altLang="zh-TW" dirty="0"/>
          </a:p>
          <a:p>
            <a:r>
              <a:rPr lang="zh-TW" altLang="en-US" b="0" i="0" dirty="0">
                <a:solidFill>
                  <a:srgbClr val="000000"/>
                </a:solidFill>
                <a:effectLst/>
                <a:latin typeface="Microsoft JhengHei" panose="020B0604030504040204" pitchFamily="34" charset="-120"/>
                <a:ea typeface="Microsoft JhengHei" panose="020B0604030504040204" pitchFamily="34" charset="-120"/>
              </a:rPr>
              <a:t>未來人們只需要告訴虛擬語音助理安排會議，而不是開啟軟體來查詢要開會的時間，創建事件以及鍵入詳細訊息。也就是說，人工智慧在用戶體驗上開始扮演不同角色</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4</a:t>
            </a:fld>
            <a:endParaRPr lang="zh-TW" altLang="en-US"/>
          </a:p>
        </p:txBody>
      </p:sp>
    </p:spTree>
    <p:extLst>
      <p:ext uri="{BB962C8B-B14F-4D97-AF65-F5344CB8AC3E}">
        <p14:creationId xmlns:p14="http://schemas.microsoft.com/office/powerpoint/2010/main" val="35298169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solidFill>
                <a:effectLst/>
                <a:latin typeface="微軟正黑體" panose="020B0604030504040204" pitchFamily="34" charset="-120"/>
                <a:ea typeface="微軟正黑體" panose="020B0604030504040204" pitchFamily="34" charset="-120"/>
              </a:rPr>
              <a:t>例如隨說即轉、</a:t>
            </a:r>
            <a:r>
              <a:rPr lang="en-US" altLang="zh-TW" sz="1200" b="0" dirty="0">
                <a:solidFill>
                  <a:schemeClr val="tx1"/>
                </a:solidFill>
                <a:effectLst/>
                <a:latin typeface="微軟正黑體" panose="020B0604030504040204" pitchFamily="34" charset="-120"/>
                <a:ea typeface="微軟正黑體" panose="020B0604030504040204" pitchFamily="34" charset="-120"/>
              </a:rPr>
              <a:t>MMB</a:t>
            </a:r>
            <a:r>
              <a:rPr lang="zh-TW" altLang="en-US" sz="1200" b="0" dirty="0">
                <a:solidFill>
                  <a:schemeClr val="tx1"/>
                </a:solidFill>
                <a:effectLst/>
                <a:latin typeface="微軟正黑體" panose="020B0604030504040204" pitchFamily="34" charset="-120"/>
                <a:ea typeface="微軟正黑體" panose="020B0604030504040204" pitchFamily="34" charset="-120"/>
              </a:rPr>
              <a:t>的口說功能</a:t>
            </a:r>
            <a:endParaRPr lang="en-US" altLang="zh-TW" sz="1200" b="0" dirty="0">
              <a:solidFill>
                <a:schemeClr val="bg1"/>
              </a:solidFill>
              <a:effectLst/>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45</a:t>
            </a:fld>
            <a:endParaRPr lang="zh-TW" altLang="en-US"/>
          </a:p>
        </p:txBody>
      </p:sp>
    </p:spTree>
    <p:extLst>
      <p:ext uri="{BB962C8B-B14F-4D97-AF65-F5344CB8AC3E}">
        <p14:creationId xmlns:p14="http://schemas.microsoft.com/office/powerpoint/2010/main" val="6243771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dirty="0">
                <a:solidFill>
                  <a:srgbClr val="202124"/>
                </a:solidFill>
                <a:effectLst/>
                <a:latin typeface="Google Sans"/>
              </a:rPr>
              <a:t>強化版模型</a:t>
            </a:r>
          </a:p>
          <a:p>
            <a:pPr algn="l"/>
            <a:r>
              <a:rPr lang="en-US" altLang="zh-TW" b="0" i="0" dirty="0">
                <a:solidFill>
                  <a:srgbClr val="5F6368"/>
                </a:solidFill>
                <a:effectLst/>
                <a:latin typeface="Roboto"/>
              </a:rPr>
              <a:t>Speech-to-Text </a:t>
            </a:r>
            <a:r>
              <a:rPr lang="zh-TW" altLang="en-US" b="0" i="0" dirty="0">
                <a:solidFill>
                  <a:srgbClr val="5F6368"/>
                </a:solidFill>
                <a:effectLst/>
                <a:latin typeface="Roboto"/>
              </a:rPr>
              <a:t>提供多種可用於進行語音辨識工作的</a:t>
            </a:r>
            <a:r>
              <a:rPr lang="zh-TW" altLang="en-US" b="0" i="0" u="none" strike="noStrike" dirty="0">
                <a:solidFill>
                  <a:srgbClr val="1A73E8"/>
                </a:solidFill>
                <a:effectLst/>
                <a:latin typeface="Roboto"/>
                <a:hlinkClick r:id="rId3"/>
              </a:rPr>
              <a:t>機器學習模型</a:t>
            </a:r>
            <a:r>
              <a:rPr lang="zh-TW" altLang="en-US" b="0" i="0" dirty="0">
                <a:solidFill>
                  <a:srgbClr val="5F6368"/>
                </a:solidFill>
                <a:effectLst/>
                <a:latin typeface="Roboto"/>
              </a:rPr>
              <a:t>。其中，強化版語音通話模型和影片模型專為其各自用途所打造，因此可提供更佳的辨識成效，正確使用時也可產生更優質的辨識結果。</a:t>
            </a:r>
            <a:endParaRPr lang="en-US" altLang="zh-TW" b="0" i="0" dirty="0">
              <a:solidFill>
                <a:srgbClr val="5F6368"/>
              </a:solidFill>
              <a:effectLst/>
              <a:latin typeface="Roboto"/>
            </a:endParaRPr>
          </a:p>
          <a:p>
            <a:pPr algn="l"/>
            <a:r>
              <a:rPr lang="zh-TW" altLang="en-US" b="0" dirty="0">
                <a:solidFill>
                  <a:srgbClr val="202124"/>
                </a:solidFill>
                <a:effectLst/>
                <a:latin typeface="Google Sans"/>
              </a:rPr>
              <a:t>資料記錄</a:t>
            </a:r>
          </a:p>
          <a:p>
            <a:pPr algn="l"/>
            <a:r>
              <a:rPr lang="zh-TW" altLang="en-US" b="0" i="0" dirty="0">
                <a:solidFill>
                  <a:srgbClr val="5F6368"/>
                </a:solidFill>
                <a:effectLst/>
                <a:latin typeface="Roboto"/>
              </a:rPr>
              <a:t>如果您選擇啟用</a:t>
            </a:r>
            <a:r>
              <a:rPr lang="zh-TW" altLang="en-US" b="0" i="0" u="none" strike="noStrike" dirty="0">
                <a:solidFill>
                  <a:srgbClr val="1A73E8"/>
                </a:solidFill>
                <a:effectLst/>
                <a:latin typeface="Roboto"/>
                <a:hlinkClick r:id="rId4"/>
              </a:rPr>
              <a:t>資料記錄</a:t>
            </a:r>
            <a:r>
              <a:rPr lang="zh-TW" altLang="en-US" b="0" i="0" dirty="0">
                <a:solidFill>
                  <a:srgbClr val="5F6368"/>
                </a:solidFill>
                <a:effectLst/>
                <a:latin typeface="Roboto"/>
              </a:rPr>
              <a:t>功能，</a:t>
            </a:r>
            <a:r>
              <a:rPr lang="en-US" altLang="zh-TW" b="0" i="0" dirty="0">
                <a:solidFill>
                  <a:srgbClr val="5F6368"/>
                </a:solidFill>
                <a:effectLst/>
                <a:latin typeface="Roboto"/>
              </a:rPr>
              <a:t>Google </a:t>
            </a:r>
            <a:r>
              <a:rPr lang="zh-TW" altLang="en-US" b="0" i="0" dirty="0">
                <a:solidFill>
                  <a:srgbClr val="5F6368"/>
                </a:solidFill>
                <a:effectLst/>
                <a:latin typeface="Roboto"/>
              </a:rPr>
              <a:t>即可錄製傳送至 </a:t>
            </a:r>
            <a:r>
              <a:rPr lang="en-US" altLang="zh-TW" b="0" i="0" dirty="0">
                <a:solidFill>
                  <a:srgbClr val="5F6368"/>
                </a:solidFill>
                <a:effectLst/>
                <a:latin typeface="Roboto"/>
              </a:rPr>
              <a:t>Speech-to-Text </a:t>
            </a:r>
            <a:r>
              <a:rPr lang="zh-TW" altLang="en-US" b="0" i="0" dirty="0">
                <a:solidFill>
                  <a:srgbClr val="5F6368"/>
                </a:solidFill>
                <a:effectLst/>
                <a:latin typeface="Roboto"/>
              </a:rPr>
              <a:t>的音訊資料。接著，</a:t>
            </a:r>
            <a:r>
              <a:rPr lang="en-US" altLang="zh-TW" b="0" i="0" dirty="0">
                <a:solidFill>
                  <a:srgbClr val="5F6368"/>
                </a:solidFill>
                <a:effectLst/>
                <a:latin typeface="Roboto"/>
              </a:rPr>
              <a:t>Google </a:t>
            </a:r>
            <a:r>
              <a:rPr lang="zh-TW" altLang="en-US" b="0" i="0" dirty="0">
                <a:solidFill>
                  <a:srgbClr val="5F6368"/>
                </a:solidFill>
                <a:effectLst/>
                <a:latin typeface="Roboto"/>
              </a:rPr>
              <a:t>會使用這類資料改善語音轉錄機器學習模型。客戶只要選擇啟用資料記錄功能，就能以更划算的價格使用 </a:t>
            </a:r>
            <a:r>
              <a:rPr lang="en-US" altLang="zh-TW" b="0" i="0" dirty="0">
                <a:solidFill>
                  <a:srgbClr val="5F6368"/>
                </a:solidFill>
                <a:effectLst/>
                <a:latin typeface="Roboto"/>
              </a:rPr>
              <a:t>Speech-to-Text</a:t>
            </a:r>
            <a:r>
              <a:rPr lang="zh-TW" altLang="en-US" b="0" i="0" dirty="0">
                <a:solidFill>
                  <a:srgbClr val="5F6368"/>
                </a:solidFill>
                <a:effectLst/>
                <a:latin typeface="Roboto"/>
              </a:rPr>
              <a:t>。</a:t>
            </a:r>
          </a:p>
          <a:p>
            <a:pPr algn="l"/>
            <a:r>
              <a:rPr lang="zh-TW" altLang="en-US" b="0" dirty="0">
                <a:solidFill>
                  <a:srgbClr val="202124"/>
                </a:solidFill>
                <a:effectLst/>
                <a:latin typeface="Google Sans"/>
              </a:rPr>
              <a:t>多個聲道</a:t>
            </a:r>
          </a:p>
          <a:p>
            <a:pPr algn="l"/>
            <a:r>
              <a:rPr lang="zh-TW" altLang="en-US" b="0" i="0" dirty="0">
                <a:solidFill>
                  <a:srgbClr val="5F6368"/>
                </a:solidFill>
                <a:effectLst/>
                <a:latin typeface="Roboto"/>
              </a:rPr>
              <a:t>不同的音訊聲道會分開計費。如果您傳送的要求中包含</a:t>
            </a:r>
            <a:r>
              <a:rPr lang="zh-TW" altLang="en-US" b="0" i="0" u="none" strike="noStrike" dirty="0">
                <a:solidFill>
                  <a:srgbClr val="1A73E8"/>
                </a:solidFill>
                <a:effectLst/>
                <a:latin typeface="Roboto"/>
                <a:hlinkClick r:id="rId5"/>
              </a:rPr>
              <a:t>多個聲道</a:t>
            </a:r>
            <a:r>
              <a:rPr lang="zh-TW" altLang="en-US" b="0" i="0" dirty="0">
                <a:solidFill>
                  <a:srgbClr val="5F6368"/>
                </a:solidFill>
                <a:effectLst/>
                <a:latin typeface="Roboto"/>
              </a:rPr>
              <a:t>，系統將依照所有聲道中經處理的音訊總長度向您收費。</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dirty="0">
              <a:solidFill>
                <a:schemeClr val="bg1"/>
              </a:solidFill>
              <a:effectLst/>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46</a:t>
            </a:fld>
            <a:endParaRPr lang="zh-TW" altLang="en-US"/>
          </a:p>
        </p:txBody>
      </p:sp>
    </p:spTree>
    <p:extLst>
      <p:ext uri="{BB962C8B-B14F-4D97-AF65-F5344CB8AC3E}">
        <p14:creationId xmlns:p14="http://schemas.microsoft.com/office/powerpoint/2010/main" val="32072414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dirty="0">
              <a:solidFill>
                <a:schemeClr val="bg1"/>
              </a:solidFill>
              <a:effectLst/>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47</a:t>
            </a:fld>
            <a:endParaRPr lang="zh-TW" altLang="en-US"/>
          </a:p>
        </p:txBody>
      </p:sp>
    </p:spTree>
    <p:extLst>
      <p:ext uri="{BB962C8B-B14F-4D97-AF65-F5344CB8AC3E}">
        <p14:creationId xmlns:p14="http://schemas.microsoft.com/office/powerpoint/2010/main" val="2650747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sz="1200" u="none" dirty="0"/>
              <a:t>1.[</a:t>
            </a:r>
            <a:r>
              <a:rPr kumimoji="1" lang="zh-TW" altLang="en-US" sz="1200" u="none" dirty="0"/>
              <a:t>信用帳戶查詢</a:t>
            </a:r>
            <a:r>
              <a:rPr kumimoji="1" lang="en-US" altLang="zh-TW" sz="1200" u="none" dirty="0"/>
              <a:t>]</a:t>
            </a:r>
            <a:r>
              <a:rPr kumimoji="1" lang="en-US" altLang="zh-TW" sz="1200" dirty="0"/>
              <a:t>:</a:t>
            </a:r>
            <a:r>
              <a:rPr kumimoji="1" lang="zh-TW" altLang="en-US" sz="1200" dirty="0"/>
              <a:t>總機無法判斷屬於那個部門，會丟至服務台反問「是要</a:t>
            </a:r>
            <a:r>
              <a:rPr kumimoji="1" lang="zh-TW" altLang="en-US" sz="1200" u="sng" dirty="0"/>
              <a:t>信用卡查詢</a:t>
            </a:r>
            <a:r>
              <a:rPr kumimoji="1" lang="zh-TW" altLang="en-US" sz="1200" dirty="0"/>
              <a:t>或</a:t>
            </a:r>
            <a:r>
              <a:rPr kumimoji="1" lang="zh-TW" altLang="en-US" sz="1200" u="sng" dirty="0"/>
              <a:t>帳戶查詢</a:t>
            </a:r>
            <a:r>
              <a:rPr kumimoji="1" lang="zh-TW" altLang="en-US" sz="1200" dirty="0"/>
              <a:t>」</a:t>
            </a:r>
            <a:endParaRPr kumimoji="1" lang="en-US" altLang="zh-TW" sz="1200" dirty="0"/>
          </a:p>
          <a:p>
            <a:r>
              <a:rPr kumimoji="1" lang="en-US" altLang="zh-TW" sz="1200" dirty="0"/>
              <a:t>2.[</a:t>
            </a:r>
            <a:r>
              <a:rPr kumimoji="1" lang="zh-TW" altLang="en-US" sz="1200" dirty="0"/>
              <a:t>信用卡</a:t>
            </a:r>
            <a:r>
              <a:rPr kumimoji="1" lang="en-US" altLang="zh-TW" sz="1200" dirty="0"/>
              <a:t>]:</a:t>
            </a:r>
            <a:r>
              <a:rPr kumimoji="1" lang="zh-TW" altLang="en-US" sz="1200" dirty="0"/>
              <a:t>總機判斷為信用卡部門，丟至信用卡</a:t>
            </a:r>
            <a:r>
              <a:rPr kumimoji="1" lang="en-US" altLang="zh-TW" sz="1200" dirty="0"/>
              <a:t>NLU</a:t>
            </a:r>
            <a:r>
              <a:rPr kumimoji="1" lang="zh-TW" altLang="en-US" sz="1200" dirty="0"/>
              <a:t>，但因操作選項不明確會反問「是要信用卡</a:t>
            </a:r>
            <a:r>
              <a:rPr kumimoji="1" lang="zh-TW" altLang="en-US" sz="1200" u="sng" dirty="0"/>
              <a:t>查詢</a:t>
            </a:r>
            <a:r>
              <a:rPr kumimoji="1" lang="zh-TW" altLang="en-US" sz="1200" dirty="0"/>
              <a:t>或</a:t>
            </a:r>
            <a:r>
              <a:rPr kumimoji="1" lang="zh-TW" altLang="en-US" sz="1200" u="sng" dirty="0"/>
              <a:t>繳費</a:t>
            </a:r>
            <a:r>
              <a:rPr kumimoji="1" lang="en-US" altLang="zh-TW" sz="1200" u="sng" dirty="0"/>
              <a:t>…</a:t>
            </a:r>
            <a:r>
              <a:rPr kumimoji="1" lang="zh-TW" altLang="en-US" sz="1200" dirty="0"/>
              <a:t>」</a:t>
            </a:r>
            <a:endParaRPr kumimoji="1"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200" dirty="0"/>
              <a:t>3.[</a:t>
            </a:r>
            <a:r>
              <a:rPr kumimoji="1" lang="zh-TW" altLang="en-US" sz="1200" dirty="0"/>
              <a:t>查詢信用卡</a:t>
            </a:r>
            <a:r>
              <a:rPr kumimoji="1" lang="en-US" altLang="zh-TW" sz="1200" dirty="0"/>
              <a:t>]:</a:t>
            </a:r>
            <a:r>
              <a:rPr kumimoji="1" lang="zh-TW" altLang="en-US" sz="1200" dirty="0"/>
              <a:t>總機判斷為信用卡部門，丟至信用卡</a:t>
            </a:r>
            <a:r>
              <a:rPr kumimoji="1" lang="en-US" altLang="zh-TW" sz="1200" dirty="0"/>
              <a:t>NLU</a:t>
            </a:r>
            <a:r>
              <a:rPr kumimoji="1" lang="zh-TW" altLang="en-US" sz="1200" dirty="0"/>
              <a:t>知道操作意圖是查詢，但因項目不明確反問「是要查詢</a:t>
            </a:r>
            <a:r>
              <a:rPr kumimoji="1" lang="zh-TW" altLang="en-US" sz="1200" u="sng" dirty="0"/>
              <a:t>帳單</a:t>
            </a:r>
            <a:r>
              <a:rPr kumimoji="1" lang="zh-TW" altLang="en-US" sz="1200" dirty="0"/>
              <a:t>或</a:t>
            </a:r>
            <a:r>
              <a:rPr kumimoji="1" lang="zh-TW" altLang="en-US" sz="1200" u="sng" dirty="0"/>
              <a:t>可用額度</a:t>
            </a:r>
            <a:r>
              <a:rPr kumimoji="1" lang="en-US" altLang="zh-TW" sz="1200" u="sng" dirty="0"/>
              <a:t>…</a:t>
            </a:r>
            <a:r>
              <a:rPr kumimoji="1" lang="zh-TW" altLang="en-US" sz="1200" dirty="0"/>
              <a:t>」</a:t>
            </a:r>
            <a:endParaRPr kumimoji="1" lang="en-US" altLang="zh-TW" sz="1200" dirty="0"/>
          </a:p>
          <a:p>
            <a:r>
              <a:rPr kumimoji="1" lang="zh-TW" altLang="en-US" dirty="0"/>
              <a:t>現行 </a:t>
            </a:r>
            <a:r>
              <a:rPr lang="en-US" altLang="zh-TW" dirty="0"/>
              <a:t>FAQ x1</a:t>
            </a:r>
            <a:r>
              <a:rPr lang="zh-TW" altLang="en-US" dirty="0"/>
              <a:t>、</a:t>
            </a:r>
            <a:r>
              <a:rPr kumimoji="1" lang="en-US" altLang="zh-TW" dirty="0"/>
              <a:t>NLU x1 </a:t>
            </a:r>
            <a:r>
              <a:rPr kumimoji="1" lang="zh-TW" altLang="en-US" dirty="0"/>
              <a:t>語料約</a:t>
            </a:r>
            <a:r>
              <a:rPr kumimoji="1" lang="en-US" altLang="zh-TW" dirty="0"/>
              <a:t>2</a:t>
            </a:r>
            <a:r>
              <a:rPr kumimoji="1" lang="zh-TW" altLang="en-US" dirty="0"/>
              <a:t>萬多</a:t>
            </a:r>
            <a:r>
              <a:rPr kumimoji="1" lang="en-US" altLang="zh-TW" dirty="0"/>
              <a:t>(21806)</a:t>
            </a:r>
          </a:p>
          <a:p>
            <a:r>
              <a:rPr kumimoji="1" lang="zh-TW" altLang="en-US" dirty="0"/>
              <a:t>三維後 </a:t>
            </a:r>
            <a:r>
              <a:rPr lang="en-US" altLang="zh-TW" dirty="0"/>
              <a:t>FAQ x 2</a:t>
            </a:r>
            <a:r>
              <a:rPr lang="zh-TW" altLang="en-US" dirty="0"/>
              <a:t>、</a:t>
            </a:r>
            <a:r>
              <a:rPr lang="en-US" altLang="zh-TW" dirty="0"/>
              <a:t>NLU x 13</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BAE9B577-CD31-4A37-AFF3-75A7A97468EB}" type="slidenum">
              <a:rPr lang="zh-TW" altLang="en-US" smtClean="0"/>
              <a:t>48</a:t>
            </a:fld>
            <a:endParaRPr lang="zh-TW" altLang="en-US"/>
          </a:p>
        </p:txBody>
      </p:sp>
    </p:spTree>
    <p:extLst>
      <p:ext uri="{BB962C8B-B14F-4D97-AF65-F5344CB8AC3E}">
        <p14:creationId xmlns:p14="http://schemas.microsoft.com/office/powerpoint/2010/main" val="38667358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52</a:t>
            </a:fld>
            <a:endParaRPr lang="zh-TW" altLang="en-US"/>
          </a:p>
        </p:txBody>
      </p:sp>
    </p:spTree>
    <p:extLst>
      <p:ext uri="{BB962C8B-B14F-4D97-AF65-F5344CB8AC3E}">
        <p14:creationId xmlns:p14="http://schemas.microsoft.com/office/powerpoint/2010/main" val="34752395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https://medium.com/@chih.sheng.huang821/</a:t>
            </a:r>
            <a:r>
              <a:rPr lang="zh-TW" altLang="en-US" dirty="0"/>
              <a:t>機器</a:t>
            </a:r>
            <a:r>
              <a:rPr lang="en-US" altLang="zh-TW" dirty="0"/>
              <a:t>-</a:t>
            </a:r>
            <a:r>
              <a:rPr lang="zh-TW" altLang="en-US" dirty="0"/>
              <a:t>深度學習</a:t>
            </a:r>
            <a:r>
              <a:rPr lang="en-US" altLang="zh-TW" dirty="0"/>
              <a:t>-</a:t>
            </a:r>
            <a:r>
              <a:rPr lang="zh-TW" altLang="en-US" dirty="0"/>
              <a:t>基礎介紹</a:t>
            </a:r>
            <a:r>
              <a:rPr lang="en-US" altLang="zh-TW" dirty="0"/>
              <a:t>-</a:t>
            </a:r>
            <a:r>
              <a:rPr lang="zh-TW" altLang="en-US" dirty="0"/>
              <a:t>損失函數</a:t>
            </a:r>
            <a:r>
              <a:rPr lang="en-US" altLang="zh-TW" dirty="0"/>
              <a:t>-loss-function-2dcac5ebb6cb</a:t>
            </a:r>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55</a:t>
            </a:fld>
            <a:endParaRPr lang="zh-TW" altLang="en-US"/>
          </a:p>
        </p:txBody>
      </p:sp>
    </p:spTree>
    <p:extLst>
      <p:ext uri="{BB962C8B-B14F-4D97-AF65-F5344CB8AC3E}">
        <p14:creationId xmlns:p14="http://schemas.microsoft.com/office/powerpoint/2010/main" val="4120615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4D5156"/>
                </a:solidFill>
                <a:effectLst/>
                <a:latin typeface="arial" panose="020B0604020202020204" pitchFamily="34" charset="0"/>
              </a:rPr>
              <a:t>Automatic Speech Recognition</a:t>
            </a:r>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5</a:t>
            </a:fld>
            <a:endParaRPr lang="zh-TW" altLang="en-US"/>
          </a:p>
        </p:txBody>
      </p:sp>
    </p:spTree>
    <p:extLst>
      <p:ext uri="{BB962C8B-B14F-4D97-AF65-F5344CB8AC3E}">
        <p14:creationId xmlns:p14="http://schemas.microsoft.com/office/powerpoint/2010/main" val="705784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6</a:t>
            </a:fld>
            <a:endParaRPr lang="zh-TW" altLang="en-US"/>
          </a:p>
        </p:txBody>
      </p:sp>
    </p:spTree>
    <p:extLst>
      <p:ext uri="{BB962C8B-B14F-4D97-AF65-F5344CB8AC3E}">
        <p14:creationId xmlns:p14="http://schemas.microsoft.com/office/powerpoint/2010/main" val="1263462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spcAft>
                <a:spcPts val="0"/>
              </a:spcAft>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客服每天都要接到很多電話，而且一個全方位的客服需要</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個月</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的訓練時間，客服流動率又很快，會有人才斷層的問題，客服的範圍像是貸款存款信用卡商品保險</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sym typeface="Wingdings" panose="05000000000000000000" pitchFamily="2" charset="2"/>
              </a:rPr>
              <a:t></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剛進來的客服還無法應對</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spcAft>
                <a:spcPts val="0"/>
              </a:spcAft>
            </a:pP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不是要減少客服，而是減輕客服繁雜的業務量</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spcAft>
                <a:spcPts val="0"/>
              </a:spcAft>
            </a:pP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客服人員需要一邊接電話一邊操作系統壓力會很大，也很容易疲勞</a:t>
            </a:r>
            <a:endPar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7</a:t>
            </a:fld>
            <a:endParaRPr lang="zh-TW" altLang="en-US"/>
          </a:p>
        </p:txBody>
      </p:sp>
    </p:spTree>
    <p:extLst>
      <p:ext uri="{BB962C8B-B14F-4D97-AF65-F5344CB8AC3E}">
        <p14:creationId xmlns:p14="http://schemas.microsoft.com/office/powerpoint/2010/main" val="1479748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spcAft>
                <a:spcPts val="0"/>
              </a:spcAft>
            </a:pP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加速整體客服服務速度所減少的成本</a:t>
            </a:r>
          </a:p>
          <a:p>
            <a:pPr>
              <a:spcAft>
                <a:spcPts val="0"/>
              </a:spcAft>
            </a:pP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減輕客服人員面對客戶時需要操作系統</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一層一層標籤點選</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，又需要聆聽客戶需求同時作業的壓力，降低客服人員負荷量所節省的成本，同時新進的人員有這個系統輔助也可以快速上手</a:t>
            </a:r>
          </a:p>
          <a:p>
            <a:pPr>
              <a:spcAft>
                <a:spcPts val="0"/>
              </a:spcAft>
            </a:pP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客戶平均等待時間縮短</a:t>
            </a:r>
          </a:p>
          <a:p>
            <a:pPr>
              <a:spcAft>
                <a:spcPts val="0"/>
              </a:spcAft>
            </a:pPr>
            <a:r>
              <a:rPr lang="zh-TW" altLang="en-US" sz="1200" kern="100" dirty="0">
                <a:effectLst/>
                <a:latin typeface="Calibri" panose="020F0502020204030204" pitchFamily="34" charset="0"/>
                <a:ea typeface="新細明體" panose="02020500000000000000" pitchFamily="18" charset="-120"/>
                <a:cs typeface="Times New Roman" panose="02020603050405020304" pitchFamily="18" charset="0"/>
              </a:rPr>
              <a:t>客服人員不需要同時操作系統和與客戶溝通，可以專心服務客戶，解決客戶問題</a:t>
            </a:r>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8</a:t>
            </a:fld>
            <a:endParaRPr lang="zh-TW" altLang="en-US"/>
          </a:p>
        </p:txBody>
      </p:sp>
    </p:spTree>
    <p:extLst>
      <p:ext uri="{BB962C8B-B14F-4D97-AF65-F5344CB8AC3E}">
        <p14:creationId xmlns:p14="http://schemas.microsoft.com/office/powerpoint/2010/main" val="2274338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5D8812C-C8BF-4251-B75A-CDF7E009ADAC}" type="slidenum">
              <a:rPr lang="zh-TW" altLang="en-US" smtClean="0"/>
              <a:t>9</a:t>
            </a:fld>
            <a:endParaRPr lang="zh-TW" altLang="en-US"/>
          </a:p>
        </p:txBody>
      </p:sp>
    </p:spTree>
    <p:extLst>
      <p:ext uri="{BB962C8B-B14F-4D97-AF65-F5344CB8AC3E}">
        <p14:creationId xmlns:p14="http://schemas.microsoft.com/office/powerpoint/2010/main" val="7959088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標題投影片">
    <p:spTree>
      <p:nvGrpSpPr>
        <p:cNvPr id="1" name=""/>
        <p:cNvGrpSpPr/>
        <p:nvPr/>
      </p:nvGrpSpPr>
      <p:grpSpPr>
        <a:xfrm>
          <a:off x="0" y="0"/>
          <a:ext cx="0" cy="0"/>
          <a:chOff x="0" y="0"/>
          <a:chExt cx="0" cy="0"/>
        </a:xfrm>
      </p:grpSpPr>
      <p:pic>
        <p:nvPicPr>
          <p:cNvPr id="2" name="圖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6" y="1"/>
            <a:ext cx="12188388" cy="6857999"/>
          </a:xfrm>
          <a:prstGeom prst="rect">
            <a:avLst/>
          </a:prstGeom>
        </p:spPr>
      </p:pic>
      <p:sp>
        <p:nvSpPr>
          <p:cNvPr id="8" name="標題 1"/>
          <p:cNvSpPr>
            <a:spLocks noGrp="1"/>
          </p:cNvSpPr>
          <p:nvPr>
            <p:ph type="ctrTitle" hasCustomPrompt="1"/>
          </p:nvPr>
        </p:nvSpPr>
        <p:spPr>
          <a:xfrm>
            <a:off x="1103445" y="2821418"/>
            <a:ext cx="10465163" cy="1010543"/>
          </a:xfrm>
        </p:spPr>
        <p:txBody>
          <a:bodyPr>
            <a:normAutofit/>
          </a:bodyPr>
          <a:lstStyle>
            <a:lvl1pPr>
              <a:defRPr sz="4800" b="1">
                <a:solidFill>
                  <a:schemeClr val="tx1"/>
                </a:solidFill>
              </a:defRPr>
            </a:lvl1pPr>
          </a:lstStyle>
          <a:p>
            <a:r>
              <a:rPr lang="en-US" altLang="zh-TW" dirty="0"/>
              <a:t>Presentation Template</a:t>
            </a:r>
            <a:endParaRPr lang="zh-TW" altLang="en-US" dirty="0"/>
          </a:p>
        </p:txBody>
      </p:sp>
      <p:sp>
        <p:nvSpPr>
          <p:cNvPr id="9" name="副標題 2"/>
          <p:cNvSpPr>
            <a:spLocks noGrp="1"/>
          </p:cNvSpPr>
          <p:nvPr>
            <p:ph type="subTitle" idx="1" hasCustomPrompt="1"/>
          </p:nvPr>
        </p:nvSpPr>
        <p:spPr>
          <a:xfrm>
            <a:off x="1103445" y="3507349"/>
            <a:ext cx="10465163" cy="694928"/>
          </a:xfrm>
          <a:prstGeom prst="rect">
            <a:avLst/>
          </a:prstGeom>
        </p:spPr>
        <p:txBody>
          <a:bodyPr>
            <a:normAutofit/>
          </a:bodyPr>
          <a:lstStyle>
            <a:lvl1pPr marL="0" indent="0" algn="l">
              <a:buNone/>
              <a:defRPr sz="2667">
                <a:solidFill>
                  <a:schemeClr val="tx1">
                    <a:lumMod val="50000"/>
                    <a:lumOff val="50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ltLang="zh-TW" dirty="0"/>
              <a:t>Subtitle</a:t>
            </a:r>
            <a:endParaRPr lang="zh-TW" altLang="en-US" dirty="0"/>
          </a:p>
        </p:txBody>
      </p:sp>
      <p:sp>
        <p:nvSpPr>
          <p:cNvPr id="10" name="日期版面配置區 3"/>
          <p:cNvSpPr>
            <a:spLocks noGrp="1"/>
          </p:cNvSpPr>
          <p:nvPr>
            <p:ph type="dt" sz="half" idx="10"/>
          </p:nvPr>
        </p:nvSpPr>
        <p:spPr>
          <a:xfrm>
            <a:off x="1103445" y="4312014"/>
            <a:ext cx="1357941" cy="365125"/>
          </a:xfrm>
          <a:prstGeom prst="rect">
            <a:avLst/>
          </a:prstGeom>
        </p:spPr>
        <p:txBody>
          <a:bodyPr/>
          <a:lstStyle>
            <a:lvl1pPr>
              <a:defRPr sz="1333">
                <a:solidFill>
                  <a:schemeClr val="tx1">
                    <a:lumMod val="50000"/>
                    <a:lumOff val="50000"/>
                  </a:schemeClr>
                </a:solidFill>
              </a:defRPr>
            </a:lvl1pPr>
          </a:lstStyle>
          <a:p>
            <a:fld id="{85D25D94-31FB-4804-85A8-E36C22F55515}" type="datetime1">
              <a:rPr lang="zh-TW" altLang="en-US" smtClean="0"/>
              <a:t>2020/8/24</a:t>
            </a:fld>
            <a:endParaRPr lang="zh-TW" altLang="en-US"/>
          </a:p>
        </p:txBody>
      </p:sp>
    </p:spTree>
    <p:extLst>
      <p:ext uri="{BB962C8B-B14F-4D97-AF65-F5344CB8AC3E}">
        <p14:creationId xmlns:p14="http://schemas.microsoft.com/office/powerpoint/2010/main" val="2500037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_比對">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527382" y="1220755"/>
            <a:ext cx="5470801" cy="639763"/>
          </a:xfrm>
          <a:prstGeom prst="rect">
            <a:avLst/>
          </a:prstGeo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TW" altLang="en-US"/>
              <a:t>按一下以編輯母片文字樣式</a:t>
            </a:r>
          </a:p>
        </p:txBody>
      </p:sp>
      <p:sp>
        <p:nvSpPr>
          <p:cNvPr id="4" name="內容版面配置區 3"/>
          <p:cNvSpPr>
            <a:spLocks noGrp="1"/>
          </p:cNvSpPr>
          <p:nvPr>
            <p:ph sz="half" idx="2"/>
          </p:nvPr>
        </p:nvSpPr>
        <p:spPr>
          <a:xfrm>
            <a:off x="527382" y="1860517"/>
            <a:ext cx="5470801" cy="4064760"/>
          </a:xfrm>
          <a:prstGeom prst="rect">
            <a:avLst/>
          </a:prstGeom>
        </p:spPr>
        <p:txBody>
          <a:bodyPr>
            <a:normAutofit/>
          </a:bodyPr>
          <a:lstStyle>
            <a:lvl1pPr>
              <a:defRPr sz="2400"/>
            </a:lvl1pPr>
            <a:lvl2pPr>
              <a:defRPr sz="2133"/>
            </a:lvl2pPr>
            <a:lvl3pPr>
              <a:defRPr sz="1867"/>
            </a:lvl3pPr>
            <a:lvl4pPr>
              <a:defRPr sz="1600"/>
            </a:lvl4pPr>
            <a:lvl5pPr>
              <a:defRPr sz="1600"/>
            </a:lvl5pPr>
            <a:lvl6pPr>
              <a:defRPr sz="2133"/>
            </a:lvl6pPr>
            <a:lvl7pPr>
              <a:defRPr sz="2133"/>
            </a:lvl7pPr>
            <a:lvl8pPr>
              <a:defRPr sz="2133"/>
            </a:lvl8pPr>
            <a:lvl9pPr>
              <a:defRPr sz="2133"/>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文字版面配置區 4"/>
          <p:cNvSpPr>
            <a:spLocks noGrp="1"/>
          </p:cNvSpPr>
          <p:nvPr>
            <p:ph type="body" sz="quarter" idx="3"/>
          </p:nvPr>
        </p:nvSpPr>
        <p:spPr>
          <a:xfrm>
            <a:off x="6190204" y="1220755"/>
            <a:ext cx="5470803" cy="639763"/>
          </a:xfrm>
          <a:prstGeom prst="rect">
            <a:avLst/>
          </a:prstGeo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TW" altLang="en-US"/>
              <a:t>按一下以編輯母片文字樣式</a:t>
            </a:r>
          </a:p>
        </p:txBody>
      </p:sp>
      <p:sp>
        <p:nvSpPr>
          <p:cNvPr id="6" name="內容版面配置區 5"/>
          <p:cNvSpPr>
            <a:spLocks noGrp="1"/>
          </p:cNvSpPr>
          <p:nvPr>
            <p:ph sz="quarter" idx="4"/>
          </p:nvPr>
        </p:nvSpPr>
        <p:spPr>
          <a:xfrm>
            <a:off x="6190204" y="1860517"/>
            <a:ext cx="5470803" cy="4064760"/>
          </a:xfrm>
          <a:prstGeom prst="rect">
            <a:avLst/>
          </a:prstGeom>
        </p:spPr>
        <p:txBody>
          <a:bodyPr>
            <a:normAutofit/>
          </a:bodyPr>
          <a:lstStyle>
            <a:lvl1pPr>
              <a:defRPr sz="2400"/>
            </a:lvl1pPr>
            <a:lvl2pPr>
              <a:defRPr sz="2133"/>
            </a:lvl2pPr>
            <a:lvl3pPr>
              <a:defRPr sz="1867"/>
            </a:lvl3pPr>
            <a:lvl4pPr>
              <a:defRPr sz="1600"/>
            </a:lvl4pPr>
            <a:lvl5pPr>
              <a:defRPr sz="1600"/>
            </a:lvl5pPr>
            <a:lvl6pPr>
              <a:defRPr sz="2133"/>
            </a:lvl6pPr>
            <a:lvl7pPr>
              <a:defRPr sz="2133"/>
            </a:lvl7pPr>
            <a:lvl8pPr>
              <a:defRPr sz="2133"/>
            </a:lvl8pPr>
            <a:lvl9pPr>
              <a:defRPr sz="2133"/>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0" name="標題 1"/>
          <p:cNvSpPr>
            <a:spLocks noGrp="1"/>
          </p:cNvSpPr>
          <p:nvPr>
            <p:ph type="title"/>
          </p:nvPr>
        </p:nvSpPr>
        <p:spPr>
          <a:xfrm>
            <a:off x="527383" y="274640"/>
            <a:ext cx="11133624" cy="562073"/>
          </a:xfrm>
        </p:spPr>
        <p:txBody>
          <a:bodyPr/>
          <a:lstStyle/>
          <a:p>
            <a:r>
              <a:rPr lang="zh-TW" altLang="en-US"/>
              <a:t>按一下以編輯母片標題樣式</a:t>
            </a:r>
            <a:endParaRPr lang="zh-TW" altLang="en-US" dirty="0"/>
          </a:p>
        </p:txBody>
      </p:sp>
      <p:pic>
        <p:nvPicPr>
          <p:cNvPr id="13" name="圖片 1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840000"/>
            <a:ext cx="12000000" cy="57227"/>
          </a:xfrm>
          <a:prstGeom prst="rect">
            <a:avLst/>
          </a:prstGeom>
        </p:spPr>
      </p:pic>
      <p:sp>
        <p:nvSpPr>
          <p:cNvPr id="11" name="頁尾版面配置區 4"/>
          <p:cNvSpPr>
            <a:spLocks noGrp="1"/>
          </p:cNvSpPr>
          <p:nvPr>
            <p:ph type="ftr" sz="quarter" idx="11"/>
          </p:nvPr>
        </p:nvSpPr>
        <p:spPr>
          <a:xfrm>
            <a:off x="2447595" y="6287300"/>
            <a:ext cx="4979920" cy="384041"/>
          </a:xfrm>
          <a:prstGeom prst="rect">
            <a:avLst/>
          </a:prstGeom>
        </p:spPr>
        <p:txBody>
          <a:bodyPr vert="horz" lIns="91440" tIns="45720" rIns="91440" bIns="45720" rtlCol="0" anchor="ctr"/>
          <a:lstStyle>
            <a:lvl1pPr algn="l">
              <a:defRPr sz="1333">
                <a:solidFill>
                  <a:schemeClr val="tx1">
                    <a:lumMod val="65000"/>
                    <a:lumOff val="35000"/>
                  </a:schemeClr>
                </a:solidFill>
              </a:defRPr>
            </a:lvl1pPr>
          </a:lstStyle>
          <a:p>
            <a:endParaRPr lang="zh-TW" altLang="en-US"/>
          </a:p>
        </p:txBody>
      </p:sp>
      <p:sp>
        <p:nvSpPr>
          <p:cNvPr id="12" name="投影片編號版面配置區 5"/>
          <p:cNvSpPr>
            <a:spLocks noGrp="1"/>
          </p:cNvSpPr>
          <p:nvPr>
            <p:ph type="sldNum" sz="quarter" idx="12"/>
          </p:nvPr>
        </p:nvSpPr>
        <p:spPr>
          <a:xfrm>
            <a:off x="11541731" y="6287297"/>
            <a:ext cx="648000" cy="379200"/>
          </a:xfrm>
          <a:prstGeom prst="rect">
            <a:avLst/>
          </a:prstGeom>
        </p:spPr>
        <p:txBody>
          <a:bodyPr vert="horz" lIns="91440" tIns="45720" rIns="91440" bIns="45720" rtlCol="0" anchor="ctr"/>
          <a:lstStyle>
            <a:lvl1pPr algn="l">
              <a:defRPr sz="1600">
                <a:solidFill>
                  <a:schemeClr val="tx1">
                    <a:lumMod val="65000"/>
                    <a:lumOff val="35000"/>
                  </a:schemeClr>
                </a:solidFill>
                <a:latin typeface="Calibri" charset="0"/>
                <a:ea typeface="Calibri" charset="0"/>
                <a:cs typeface="Calibri" charset="0"/>
              </a:defRPr>
            </a:lvl1pPr>
          </a:lstStyle>
          <a:p>
            <a:fld id="{70D3610E-E16A-44C9-AC3B-79AA416A4A9C}" type="slidenum">
              <a:rPr lang="zh-TW" altLang="en-US" smtClean="0"/>
              <a:t>‹#›</a:t>
            </a:fld>
            <a:endParaRPr lang="zh-TW" altLang="en-US"/>
          </a:p>
        </p:txBody>
      </p:sp>
    </p:spTree>
    <p:extLst>
      <p:ext uri="{BB962C8B-B14F-4D97-AF65-F5344CB8AC3E}">
        <p14:creationId xmlns:p14="http://schemas.microsoft.com/office/powerpoint/2010/main" val="294042653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6_比對">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527382" y="1220755"/>
            <a:ext cx="5470801" cy="639763"/>
          </a:xfrm>
          <a:prstGeom prst="rect">
            <a:avLst/>
          </a:prstGeo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TW" altLang="en-US"/>
              <a:t>按一下以編輯母片文字樣式</a:t>
            </a:r>
          </a:p>
        </p:txBody>
      </p:sp>
      <p:sp>
        <p:nvSpPr>
          <p:cNvPr id="4" name="內容版面配置區 3"/>
          <p:cNvSpPr>
            <a:spLocks noGrp="1"/>
          </p:cNvSpPr>
          <p:nvPr>
            <p:ph sz="half" idx="2"/>
          </p:nvPr>
        </p:nvSpPr>
        <p:spPr>
          <a:xfrm>
            <a:off x="527382" y="1860517"/>
            <a:ext cx="5470801" cy="4064760"/>
          </a:xfrm>
          <a:prstGeom prst="rect">
            <a:avLst/>
          </a:prstGeom>
        </p:spPr>
        <p:txBody>
          <a:bodyPr>
            <a:normAutofit/>
          </a:bodyPr>
          <a:lstStyle>
            <a:lvl1pPr>
              <a:defRPr sz="2400"/>
            </a:lvl1pPr>
            <a:lvl2pPr>
              <a:defRPr sz="2133"/>
            </a:lvl2pPr>
            <a:lvl3pPr>
              <a:defRPr sz="1867"/>
            </a:lvl3pPr>
            <a:lvl4pPr>
              <a:defRPr sz="1600"/>
            </a:lvl4pPr>
            <a:lvl5pPr>
              <a:defRPr sz="1600"/>
            </a:lvl5pPr>
            <a:lvl6pPr>
              <a:defRPr sz="2133"/>
            </a:lvl6pPr>
            <a:lvl7pPr>
              <a:defRPr sz="2133"/>
            </a:lvl7pPr>
            <a:lvl8pPr>
              <a:defRPr sz="2133"/>
            </a:lvl8pPr>
            <a:lvl9pPr>
              <a:defRPr sz="2133"/>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5" name="文字版面配置區 4"/>
          <p:cNvSpPr>
            <a:spLocks noGrp="1"/>
          </p:cNvSpPr>
          <p:nvPr>
            <p:ph type="body" sz="quarter" idx="3"/>
          </p:nvPr>
        </p:nvSpPr>
        <p:spPr>
          <a:xfrm>
            <a:off x="6190204" y="1220755"/>
            <a:ext cx="5470803" cy="639763"/>
          </a:xfrm>
          <a:prstGeom prst="rect">
            <a:avLst/>
          </a:prstGeo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TW" altLang="en-US"/>
              <a:t>按一下以編輯母片文字樣式</a:t>
            </a:r>
          </a:p>
        </p:txBody>
      </p:sp>
      <p:sp>
        <p:nvSpPr>
          <p:cNvPr id="10" name="標題 1"/>
          <p:cNvSpPr>
            <a:spLocks noGrp="1"/>
          </p:cNvSpPr>
          <p:nvPr>
            <p:ph type="title"/>
          </p:nvPr>
        </p:nvSpPr>
        <p:spPr>
          <a:xfrm>
            <a:off x="527383" y="274640"/>
            <a:ext cx="11133624" cy="562073"/>
          </a:xfrm>
        </p:spPr>
        <p:txBody>
          <a:bodyPr/>
          <a:lstStyle/>
          <a:p>
            <a:r>
              <a:rPr lang="zh-TW" altLang="en-US"/>
              <a:t>按一下以編輯母片標題樣式</a:t>
            </a:r>
            <a:endParaRPr lang="zh-TW" altLang="en-US" dirty="0"/>
          </a:p>
        </p:txBody>
      </p:sp>
      <p:sp>
        <p:nvSpPr>
          <p:cNvPr id="11" name="內容版面配置區 3"/>
          <p:cNvSpPr>
            <a:spLocks noGrp="1"/>
          </p:cNvSpPr>
          <p:nvPr>
            <p:ph sz="half" idx="13"/>
          </p:nvPr>
        </p:nvSpPr>
        <p:spPr>
          <a:xfrm>
            <a:off x="6190204" y="1860517"/>
            <a:ext cx="5470803" cy="1616487"/>
          </a:xfrm>
          <a:prstGeom prst="rect">
            <a:avLst/>
          </a:prstGeom>
        </p:spPr>
        <p:txBody>
          <a:bodyPr>
            <a:normAutofit/>
          </a:bodyPr>
          <a:lstStyle>
            <a:lvl1pPr>
              <a:defRPr sz="2400"/>
            </a:lvl1pPr>
            <a:lvl2pPr>
              <a:defRPr sz="2133"/>
            </a:lvl2pPr>
            <a:lvl3pPr>
              <a:defRPr sz="1867"/>
            </a:lvl3pPr>
            <a:lvl4pPr>
              <a:defRPr sz="1600"/>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sp>
        <p:nvSpPr>
          <p:cNvPr id="12" name="文字版面配置區 4"/>
          <p:cNvSpPr>
            <a:spLocks noGrp="1"/>
          </p:cNvSpPr>
          <p:nvPr>
            <p:ph type="body" sz="quarter" idx="14"/>
          </p:nvPr>
        </p:nvSpPr>
        <p:spPr>
          <a:xfrm>
            <a:off x="6190204" y="3669029"/>
            <a:ext cx="5470803" cy="639763"/>
          </a:xfrm>
          <a:prstGeom prst="rect">
            <a:avLst/>
          </a:prstGeo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TW" altLang="en-US"/>
              <a:t>按一下以編輯母片文字樣式</a:t>
            </a:r>
          </a:p>
        </p:txBody>
      </p:sp>
      <p:sp>
        <p:nvSpPr>
          <p:cNvPr id="13" name="內容版面配置區 3"/>
          <p:cNvSpPr>
            <a:spLocks noGrp="1"/>
          </p:cNvSpPr>
          <p:nvPr>
            <p:ph sz="half" idx="15"/>
          </p:nvPr>
        </p:nvSpPr>
        <p:spPr>
          <a:xfrm>
            <a:off x="6190204" y="4308791"/>
            <a:ext cx="5470803" cy="1616487"/>
          </a:xfrm>
          <a:prstGeom prst="rect">
            <a:avLst/>
          </a:prstGeom>
        </p:spPr>
        <p:txBody>
          <a:bodyPr>
            <a:normAutofit/>
          </a:bodyPr>
          <a:lstStyle>
            <a:lvl1pPr>
              <a:defRPr sz="2400"/>
            </a:lvl1pPr>
            <a:lvl2pPr>
              <a:defRPr sz="2133"/>
            </a:lvl2pPr>
            <a:lvl3pPr>
              <a:defRPr sz="1867"/>
            </a:lvl3pPr>
            <a:lvl4pPr>
              <a:defRPr sz="1600"/>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pic>
        <p:nvPicPr>
          <p:cNvPr id="16" name="圖片 15"/>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840000"/>
            <a:ext cx="12000000" cy="57227"/>
          </a:xfrm>
          <a:prstGeom prst="rect">
            <a:avLst/>
          </a:prstGeom>
        </p:spPr>
      </p:pic>
      <p:sp>
        <p:nvSpPr>
          <p:cNvPr id="14" name="頁尾版面配置區 4"/>
          <p:cNvSpPr>
            <a:spLocks noGrp="1"/>
          </p:cNvSpPr>
          <p:nvPr>
            <p:ph type="ftr" sz="quarter" idx="16"/>
          </p:nvPr>
        </p:nvSpPr>
        <p:spPr>
          <a:xfrm>
            <a:off x="2447595" y="6287300"/>
            <a:ext cx="4979920" cy="384041"/>
          </a:xfrm>
          <a:prstGeom prst="rect">
            <a:avLst/>
          </a:prstGeom>
        </p:spPr>
        <p:txBody>
          <a:bodyPr vert="horz" lIns="91440" tIns="45720" rIns="91440" bIns="45720" rtlCol="0" anchor="ctr"/>
          <a:lstStyle>
            <a:lvl1pPr algn="l">
              <a:defRPr sz="1333">
                <a:solidFill>
                  <a:schemeClr val="tx1">
                    <a:lumMod val="65000"/>
                    <a:lumOff val="35000"/>
                  </a:schemeClr>
                </a:solidFill>
              </a:defRPr>
            </a:lvl1pPr>
          </a:lstStyle>
          <a:p>
            <a:endParaRPr lang="zh-TW" altLang="en-US"/>
          </a:p>
        </p:txBody>
      </p:sp>
      <p:sp>
        <p:nvSpPr>
          <p:cNvPr id="15" name="投影片編號版面配置區 5"/>
          <p:cNvSpPr>
            <a:spLocks noGrp="1"/>
          </p:cNvSpPr>
          <p:nvPr>
            <p:ph type="sldNum" sz="quarter" idx="4"/>
          </p:nvPr>
        </p:nvSpPr>
        <p:spPr>
          <a:xfrm>
            <a:off x="11541731" y="6287297"/>
            <a:ext cx="648000" cy="379200"/>
          </a:xfrm>
          <a:prstGeom prst="rect">
            <a:avLst/>
          </a:prstGeom>
        </p:spPr>
        <p:txBody>
          <a:bodyPr vert="horz" lIns="91440" tIns="45720" rIns="91440" bIns="45720" rtlCol="0" anchor="ctr"/>
          <a:lstStyle>
            <a:lvl1pPr algn="l">
              <a:defRPr sz="1600">
                <a:solidFill>
                  <a:schemeClr val="tx1">
                    <a:lumMod val="65000"/>
                    <a:lumOff val="35000"/>
                  </a:schemeClr>
                </a:solidFill>
                <a:latin typeface="Calibri" charset="0"/>
                <a:ea typeface="Calibri" charset="0"/>
                <a:cs typeface="Calibri" charset="0"/>
              </a:defRPr>
            </a:lvl1pPr>
          </a:lstStyle>
          <a:p>
            <a:fld id="{70D3610E-E16A-44C9-AC3B-79AA416A4A9C}" type="slidenum">
              <a:rPr lang="zh-TW" altLang="en-US" smtClean="0"/>
              <a:t>‹#›</a:t>
            </a:fld>
            <a:endParaRPr lang="zh-TW" altLang="en-US"/>
          </a:p>
        </p:txBody>
      </p:sp>
    </p:spTree>
    <p:extLst>
      <p:ext uri="{BB962C8B-B14F-4D97-AF65-F5344CB8AC3E}">
        <p14:creationId xmlns:p14="http://schemas.microsoft.com/office/powerpoint/2010/main" val="348963673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7_比對">
    <p:spTree>
      <p:nvGrpSpPr>
        <p:cNvPr id="1" name=""/>
        <p:cNvGrpSpPr/>
        <p:nvPr/>
      </p:nvGrpSpPr>
      <p:grpSpPr>
        <a:xfrm>
          <a:off x="0" y="0"/>
          <a:ext cx="0" cy="0"/>
          <a:chOff x="0" y="0"/>
          <a:chExt cx="0" cy="0"/>
        </a:xfrm>
      </p:grpSpPr>
      <p:sp>
        <p:nvSpPr>
          <p:cNvPr id="5" name="文字版面配置區 4"/>
          <p:cNvSpPr>
            <a:spLocks noGrp="1"/>
          </p:cNvSpPr>
          <p:nvPr>
            <p:ph type="body" sz="quarter" idx="3"/>
          </p:nvPr>
        </p:nvSpPr>
        <p:spPr>
          <a:xfrm>
            <a:off x="6190204" y="1220755"/>
            <a:ext cx="5470803" cy="639763"/>
          </a:xfrm>
          <a:prstGeom prst="rect">
            <a:avLst/>
          </a:prstGeo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TW" altLang="en-US"/>
              <a:t>按一下以編輯母片文字樣式</a:t>
            </a:r>
          </a:p>
        </p:txBody>
      </p:sp>
      <p:sp>
        <p:nvSpPr>
          <p:cNvPr id="6" name="內容版面配置區 5"/>
          <p:cNvSpPr>
            <a:spLocks noGrp="1"/>
          </p:cNvSpPr>
          <p:nvPr>
            <p:ph sz="quarter" idx="4"/>
          </p:nvPr>
        </p:nvSpPr>
        <p:spPr>
          <a:xfrm>
            <a:off x="6190204" y="1860517"/>
            <a:ext cx="5470803" cy="4064760"/>
          </a:xfrm>
          <a:prstGeom prst="rect">
            <a:avLst/>
          </a:prstGeom>
        </p:spPr>
        <p:txBody>
          <a:bodyPr>
            <a:normAutofit/>
          </a:bodyPr>
          <a:lstStyle>
            <a:lvl1pPr>
              <a:defRPr sz="2400"/>
            </a:lvl1pPr>
            <a:lvl2pPr>
              <a:defRPr sz="2133"/>
            </a:lvl2pPr>
            <a:lvl3pPr>
              <a:defRPr sz="1867"/>
            </a:lvl3pPr>
            <a:lvl4pPr>
              <a:defRPr sz="1600"/>
            </a:lvl4pPr>
            <a:lvl5pPr>
              <a:defRPr sz="1600"/>
            </a:lvl5pPr>
            <a:lvl6pPr>
              <a:defRPr sz="2133"/>
            </a:lvl6pPr>
            <a:lvl7pPr>
              <a:defRPr sz="2133"/>
            </a:lvl7pPr>
            <a:lvl8pPr>
              <a:defRPr sz="2133"/>
            </a:lvl8pPr>
            <a:lvl9pPr>
              <a:defRPr sz="2133"/>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0" name="標題 1"/>
          <p:cNvSpPr>
            <a:spLocks noGrp="1"/>
          </p:cNvSpPr>
          <p:nvPr>
            <p:ph type="title"/>
          </p:nvPr>
        </p:nvSpPr>
        <p:spPr>
          <a:xfrm>
            <a:off x="527383" y="274640"/>
            <a:ext cx="11133624" cy="562073"/>
          </a:xfrm>
        </p:spPr>
        <p:txBody>
          <a:bodyPr/>
          <a:lstStyle/>
          <a:p>
            <a:r>
              <a:rPr lang="zh-TW" altLang="en-US"/>
              <a:t>按一下以編輯母片標題樣式</a:t>
            </a:r>
            <a:endParaRPr lang="zh-TW" altLang="en-US" dirty="0"/>
          </a:p>
        </p:txBody>
      </p:sp>
      <p:sp>
        <p:nvSpPr>
          <p:cNvPr id="11" name="文字版面配置區 4"/>
          <p:cNvSpPr>
            <a:spLocks noGrp="1"/>
          </p:cNvSpPr>
          <p:nvPr>
            <p:ph type="body" sz="quarter" idx="13"/>
          </p:nvPr>
        </p:nvSpPr>
        <p:spPr>
          <a:xfrm>
            <a:off x="527383" y="1220755"/>
            <a:ext cx="5470803" cy="639763"/>
          </a:xfrm>
          <a:prstGeom prst="rect">
            <a:avLst/>
          </a:prstGeo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TW" altLang="en-US"/>
              <a:t>按一下以編輯母片文字樣式</a:t>
            </a:r>
          </a:p>
        </p:txBody>
      </p:sp>
      <p:sp>
        <p:nvSpPr>
          <p:cNvPr id="12" name="內容版面配置區 3"/>
          <p:cNvSpPr>
            <a:spLocks noGrp="1"/>
          </p:cNvSpPr>
          <p:nvPr>
            <p:ph sz="half" idx="14"/>
          </p:nvPr>
        </p:nvSpPr>
        <p:spPr>
          <a:xfrm>
            <a:off x="527383" y="1860517"/>
            <a:ext cx="5470803" cy="1616487"/>
          </a:xfrm>
          <a:prstGeom prst="rect">
            <a:avLst/>
          </a:prstGeom>
        </p:spPr>
        <p:txBody>
          <a:bodyPr>
            <a:normAutofit/>
          </a:bodyPr>
          <a:lstStyle>
            <a:lvl1pPr>
              <a:defRPr sz="2400"/>
            </a:lvl1pPr>
            <a:lvl2pPr>
              <a:defRPr sz="2133"/>
            </a:lvl2pPr>
            <a:lvl3pPr>
              <a:defRPr sz="1867"/>
            </a:lvl3pPr>
            <a:lvl4pPr>
              <a:defRPr sz="1600"/>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sp>
        <p:nvSpPr>
          <p:cNvPr id="13" name="文字版面配置區 4"/>
          <p:cNvSpPr>
            <a:spLocks noGrp="1"/>
          </p:cNvSpPr>
          <p:nvPr>
            <p:ph type="body" sz="quarter" idx="15"/>
          </p:nvPr>
        </p:nvSpPr>
        <p:spPr>
          <a:xfrm>
            <a:off x="527383" y="3669029"/>
            <a:ext cx="5470803" cy="639763"/>
          </a:xfrm>
          <a:prstGeom prst="rect">
            <a:avLst/>
          </a:prstGeo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TW" altLang="en-US"/>
              <a:t>按一下以編輯母片文字樣式</a:t>
            </a:r>
          </a:p>
        </p:txBody>
      </p:sp>
      <p:sp>
        <p:nvSpPr>
          <p:cNvPr id="14" name="內容版面配置區 3"/>
          <p:cNvSpPr>
            <a:spLocks noGrp="1"/>
          </p:cNvSpPr>
          <p:nvPr>
            <p:ph sz="half" idx="16"/>
          </p:nvPr>
        </p:nvSpPr>
        <p:spPr>
          <a:xfrm>
            <a:off x="527383" y="4308791"/>
            <a:ext cx="5470803" cy="1616487"/>
          </a:xfrm>
          <a:prstGeom prst="rect">
            <a:avLst/>
          </a:prstGeom>
        </p:spPr>
        <p:txBody>
          <a:bodyPr>
            <a:normAutofit/>
          </a:bodyPr>
          <a:lstStyle>
            <a:lvl1pPr>
              <a:defRPr sz="2400"/>
            </a:lvl1pPr>
            <a:lvl2pPr>
              <a:defRPr sz="2133"/>
            </a:lvl2pPr>
            <a:lvl3pPr>
              <a:defRPr sz="1867"/>
            </a:lvl3pPr>
            <a:lvl4pPr>
              <a:defRPr sz="1600"/>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pic>
        <p:nvPicPr>
          <p:cNvPr id="17" name="圖片 16"/>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840000"/>
            <a:ext cx="12000000" cy="57227"/>
          </a:xfrm>
          <a:prstGeom prst="rect">
            <a:avLst/>
          </a:prstGeom>
        </p:spPr>
      </p:pic>
      <p:sp>
        <p:nvSpPr>
          <p:cNvPr id="15" name="頁尾版面配置區 4"/>
          <p:cNvSpPr>
            <a:spLocks noGrp="1"/>
          </p:cNvSpPr>
          <p:nvPr>
            <p:ph type="ftr" sz="quarter" idx="18"/>
          </p:nvPr>
        </p:nvSpPr>
        <p:spPr>
          <a:xfrm>
            <a:off x="2447595" y="6287300"/>
            <a:ext cx="4979920" cy="384041"/>
          </a:xfrm>
          <a:prstGeom prst="rect">
            <a:avLst/>
          </a:prstGeom>
        </p:spPr>
        <p:txBody>
          <a:bodyPr vert="horz" lIns="91440" tIns="45720" rIns="91440" bIns="45720" rtlCol="0" anchor="ctr"/>
          <a:lstStyle>
            <a:lvl1pPr algn="l">
              <a:defRPr sz="1333">
                <a:solidFill>
                  <a:schemeClr val="tx1">
                    <a:lumMod val="65000"/>
                    <a:lumOff val="35000"/>
                  </a:schemeClr>
                </a:solidFill>
              </a:defRPr>
            </a:lvl1pPr>
          </a:lstStyle>
          <a:p>
            <a:endParaRPr lang="zh-TW" altLang="en-US"/>
          </a:p>
        </p:txBody>
      </p:sp>
      <p:sp>
        <p:nvSpPr>
          <p:cNvPr id="16" name="投影片編號版面配置區 5"/>
          <p:cNvSpPr>
            <a:spLocks noGrp="1"/>
          </p:cNvSpPr>
          <p:nvPr>
            <p:ph type="sldNum" sz="quarter" idx="19"/>
          </p:nvPr>
        </p:nvSpPr>
        <p:spPr>
          <a:xfrm>
            <a:off x="11541731" y="6287297"/>
            <a:ext cx="648000" cy="379200"/>
          </a:xfrm>
          <a:prstGeom prst="rect">
            <a:avLst/>
          </a:prstGeom>
        </p:spPr>
        <p:txBody>
          <a:bodyPr vert="horz" lIns="91440" tIns="45720" rIns="91440" bIns="45720" rtlCol="0" anchor="ctr"/>
          <a:lstStyle>
            <a:lvl1pPr algn="l">
              <a:defRPr sz="1600">
                <a:solidFill>
                  <a:schemeClr val="tx1">
                    <a:lumMod val="65000"/>
                    <a:lumOff val="35000"/>
                  </a:schemeClr>
                </a:solidFill>
                <a:latin typeface="Calibri" charset="0"/>
                <a:ea typeface="Calibri" charset="0"/>
                <a:cs typeface="Calibri" charset="0"/>
              </a:defRPr>
            </a:lvl1pPr>
          </a:lstStyle>
          <a:p>
            <a:fld id="{70D3610E-E16A-44C9-AC3B-79AA416A4A9C}" type="slidenum">
              <a:rPr lang="zh-TW" altLang="en-US" smtClean="0"/>
              <a:t>‹#›</a:t>
            </a:fld>
            <a:endParaRPr lang="zh-TW" altLang="en-US"/>
          </a:p>
        </p:txBody>
      </p:sp>
    </p:spTree>
    <p:extLst>
      <p:ext uri="{BB962C8B-B14F-4D97-AF65-F5344CB8AC3E}">
        <p14:creationId xmlns:p14="http://schemas.microsoft.com/office/powerpoint/2010/main" val="398802400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8_比對">
    <p:spTree>
      <p:nvGrpSpPr>
        <p:cNvPr id="1" name=""/>
        <p:cNvGrpSpPr/>
        <p:nvPr/>
      </p:nvGrpSpPr>
      <p:grpSpPr>
        <a:xfrm>
          <a:off x="0" y="0"/>
          <a:ext cx="0" cy="0"/>
          <a:chOff x="0" y="0"/>
          <a:chExt cx="0" cy="0"/>
        </a:xfrm>
      </p:grpSpPr>
      <p:sp>
        <p:nvSpPr>
          <p:cNvPr id="10" name="標題 1"/>
          <p:cNvSpPr>
            <a:spLocks noGrp="1"/>
          </p:cNvSpPr>
          <p:nvPr>
            <p:ph type="title"/>
          </p:nvPr>
        </p:nvSpPr>
        <p:spPr>
          <a:xfrm>
            <a:off x="527383" y="274640"/>
            <a:ext cx="11133624" cy="562073"/>
          </a:xfrm>
        </p:spPr>
        <p:txBody>
          <a:bodyPr/>
          <a:lstStyle/>
          <a:p>
            <a:r>
              <a:rPr lang="zh-TW" altLang="en-US"/>
              <a:t>按一下以編輯母片標題樣式</a:t>
            </a:r>
            <a:endParaRPr lang="zh-TW" altLang="en-US" dirty="0"/>
          </a:p>
        </p:txBody>
      </p:sp>
      <p:sp>
        <p:nvSpPr>
          <p:cNvPr id="11" name="文字版面配置區 4"/>
          <p:cNvSpPr>
            <a:spLocks noGrp="1"/>
          </p:cNvSpPr>
          <p:nvPr>
            <p:ph type="body" sz="quarter" idx="13"/>
          </p:nvPr>
        </p:nvSpPr>
        <p:spPr>
          <a:xfrm>
            <a:off x="527383" y="1220755"/>
            <a:ext cx="5470803" cy="639763"/>
          </a:xfrm>
          <a:prstGeom prst="rect">
            <a:avLst/>
          </a:prstGeo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TW" altLang="en-US"/>
              <a:t>按一下以編輯母片文字樣式</a:t>
            </a:r>
          </a:p>
        </p:txBody>
      </p:sp>
      <p:sp>
        <p:nvSpPr>
          <p:cNvPr id="12" name="內容版面配置區 3"/>
          <p:cNvSpPr>
            <a:spLocks noGrp="1"/>
          </p:cNvSpPr>
          <p:nvPr>
            <p:ph sz="half" idx="14"/>
          </p:nvPr>
        </p:nvSpPr>
        <p:spPr>
          <a:xfrm>
            <a:off x="527383" y="1860517"/>
            <a:ext cx="5470803" cy="1616487"/>
          </a:xfrm>
          <a:prstGeom prst="rect">
            <a:avLst/>
          </a:prstGeom>
        </p:spPr>
        <p:txBody>
          <a:bodyPr>
            <a:normAutofit/>
          </a:bodyPr>
          <a:lstStyle>
            <a:lvl1pPr>
              <a:defRPr sz="2400"/>
            </a:lvl1pPr>
            <a:lvl2pPr>
              <a:defRPr sz="2133"/>
            </a:lvl2pPr>
            <a:lvl3pPr>
              <a:defRPr sz="1867"/>
            </a:lvl3pPr>
            <a:lvl4pPr>
              <a:defRPr sz="1600"/>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sp>
        <p:nvSpPr>
          <p:cNvPr id="13" name="文字版面配置區 4"/>
          <p:cNvSpPr>
            <a:spLocks noGrp="1"/>
          </p:cNvSpPr>
          <p:nvPr>
            <p:ph type="body" sz="quarter" idx="15"/>
          </p:nvPr>
        </p:nvSpPr>
        <p:spPr>
          <a:xfrm>
            <a:off x="527383" y="3669029"/>
            <a:ext cx="5470803" cy="639763"/>
          </a:xfrm>
          <a:prstGeom prst="rect">
            <a:avLst/>
          </a:prstGeo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TW" altLang="en-US"/>
              <a:t>按一下以編輯母片文字樣式</a:t>
            </a:r>
          </a:p>
        </p:txBody>
      </p:sp>
      <p:sp>
        <p:nvSpPr>
          <p:cNvPr id="14" name="內容版面配置區 3"/>
          <p:cNvSpPr>
            <a:spLocks noGrp="1"/>
          </p:cNvSpPr>
          <p:nvPr>
            <p:ph sz="half" idx="16"/>
          </p:nvPr>
        </p:nvSpPr>
        <p:spPr>
          <a:xfrm>
            <a:off x="527383" y="4308791"/>
            <a:ext cx="5470803" cy="1616487"/>
          </a:xfrm>
          <a:prstGeom prst="rect">
            <a:avLst/>
          </a:prstGeom>
        </p:spPr>
        <p:txBody>
          <a:bodyPr>
            <a:normAutofit/>
          </a:bodyPr>
          <a:lstStyle>
            <a:lvl1pPr>
              <a:defRPr sz="2400"/>
            </a:lvl1pPr>
            <a:lvl2pPr>
              <a:defRPr sz="2133"/>
            </a:lvl2pPr>
            <a:lvl3pPr>
              <a:defRPr sz="1867"/>
            </a:lvl3pPr>
            <a:lvl4pPr>
              <a:defRPr sz="1600"/>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sp>
        <p:nvSpPr>
          <p:cNvPr id="15" name="文字版面配置區 4"/>
          <p:cNvSpPr>
            <a:spLocks noGrp="1"/>
          </p:cNvSpPr>
          <p:nvPr>
            <p:ph type="body" sz="quarter" idx="3"/>
          </p:nvPr>
        </p:nvSpPr>
        <p:spPr>
          <a:xfrm>
            <a:off x="6190204" y="1220755"/>
            <a:ext cx="5470803" cy="639763"/>
          </a:xfrm>
          <a:prstGeom prst="rect">
            <a:avLst/>
          </a:prstGeo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TW" altLang="en-US"/>
              <a:t>按一下以編輯母片文字樣式</a:t>
            </a:r>
          </a:p>
        </p:txBody>
      </p:sp>
      <p:sp>
        <p:nvSpPr>
          <p:cNvPr id="16" name="內容版面配置區 3"/>
          <p:cNvSpPr>
            <a:spLocks noGrp="1"/>
          </p:cNvSpPr>
          <p:nvPr>
            <p:ph sz="half" idx="17"/>
          </p:nvPr>
        </p:nvSpPr>
        <p:spPr>
          <a:xfrm>
            <a:off x="6190204" y="1860517"/>
            <a:ext cx="5470803" cy="1616487"/>
          </a:xfrm>
          <a:prstGeom prst="rect">
            <a:avLst/>
          </a:prstGeom>
        </p:spPr>
        <p:txBody>
          <a:bodyPr>
            <a:normAutofit/>
          </a:bodyPr>
          <a:lstStyle>
            <a:lvl1pPr>
              <a:defRPr sz="2400"/>
            </a:lvl1pPr>
            <a:lvl2pPr>
              <a:defRPr sz="2133"/>
            </a:lvl2pPr>
            <a:lvl3pPr>
              <a:defRPr sz="1867"/>
            </a:lvl3pPr>
            <a:lvl4pPr>
              <a:defRPr sz="1600"/>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sp>
        <p:nvSpPr>
          <p:cNvPr id="17" name="文字版面配置區 4"/>
          <p:cNvSpPr>
            <a:spLocks noGrp="1"/>
          </p:cNvSpPr>
          <p:nvPr>
            <p:ph type="body" sz="quarter" idx="18"/>
          </p:nvPr>
        </p:nvSpPr>
        <p:spPr>
          <a:xfrm>
            <a:off x="6190204" y="3669029"/>
            <a:ext cx="5470803" cy="639763"/>
          </a:xfrm>
          <a:prstGeom prst="rect">
            <a:avLst/>
          </a:prstGeo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TW" altLang="en-US"/>
              <a:t>按一下以編輯母片文字樣式</a:t>
            </a:r>
          </a:p>
        </p:txBody>
      </p:sp>
      <p:sp>
        <p:nvSpPr>
          <p:cNvPr id="18" name="內容版面配置區 3"/>
          <p:cNvSpPr>
            <a:spLocks noGrp="1"/>
          </p:cNvSpPr>
          <p:nvPr>
            <p:ph sz="half" idx="19"/>
          </p:nvPr>
        </p:nvSpPr>
        <p:spPr>
          <a:xfrm>
            <a:off x="6190204" y="4308791"/>
            <a:ext cx="5470803" cy="1616487"/>
          </a:xfrm>
          <a:prstGeom prst="rect">
            <a:avLst/>
          </a:prstGeom>
        </p:spPr>
        <p:txBody>
          <a:bodyPr>
            <a:normAutofit/>
          </a:bodyPr>
          <a:lstStyle>
            <a:lvl1pPr>
              <a:defRPr sz="2400"/>
            </a:lvl1pPr>
            <a:lvl2pPr>
              <a:defRPr sz="2133"/>
            </a:lvl2pPr>
            <a:lvl3pPr>
              <a:defRPr sz="1867"/>
            </a:lvl3pPr>
            <a:lvl4pPr>
              <a:defRPr sz="1600"/>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pic>
        <p:nvPicPr>
          <p:cNvPr id="21" name="圖片 20"/>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840000"/>
            <a:ext cx="12000000" cy="57227"/>
          </a:xfrm>
          <a:prstGeom prst="rect">
            <a:avLst/>
          </a:prstGeom>
        </p:spPr>
      </p:pic>
      <p:sp>
        <p:nvSpPr>
          <p:cNvPr id="19" name="頁尾版面配置區 4"/>
          <p:cNvSpPr>
            <a:spLocks noGrp="1"/>
          </p:cNvSpPr>
          <p:nvPr>
            <p:ph type="ftr" sz="quarter" idx="20"/>
          </p:nvPr>
        </p:nvSpPr>
        <p:spPr>
          <a:xfrm>
            <a:off x="2447595" y="6287300"/>
            <a:ext cx="4979920" cy="384041"/>
          </a:xfrm>
          <a:prstGeom prst="rect">
            <a:avLst/>
          </a:prstGeom>
        </p:spPr>
        <p:txBody>
          <a:bodyPr vert="horz" lIns="91440" tIns="45720" rIns="91440" bIns="45720" rtlCol="0" anchor="ctr"/>
          <a:lstStyle>
            <a:lvl1pPr algn="l">
              <a:defRPr sz="1333">
                <a:solidFill>
                  <a:schemeClr val="tx1">
                    <a:lumMod val="65000"/>
                    <a:lumOff val="35000"/>
                  </a:schemeClr>
                </a:solidFill>
              </a:defRPr>
            </a:lvl1pPr>
          </a:lstStyle>
          <a:p>
            <a:endParaRPr lang="zh-TW" altLang="en-US"/>
          </a:p>
        </p:txBody>
      </p:sp>
      <p:sp>
        <p:nvSpPr>
          <p:cNvPr id="20" name="投影片編號版面配置區 5"/>
          <p:cNvSpPr>
            <a:spLocks noGrp="1"/>
          </p:cNvSpPr>
          <p:nvPr>
            <p:ph type="sldNum" sz="quarter" idx="4"/>
          </p:nvPr>
        </p:nvSpPr>
        <p:spPr>
          <a:xfrm>
            <a:off x="11541731" y="6287297"/>
            <a:ext cx="648000" cy="379200"/>
          </a:xfrm>
          <a:prstGeom prst="rect">
            <a:avLst/>
          </a:prstGeom>
        </p:spPr>
        <p:txBody>
          <a:bodyPr vert="horz" lIns="91440" tIns="45720" rIns="91440" bIns="45720" rtlCol="0" anchor="ctr"/>
          <a:lstStyle>
            <a:lvl1pPr algn="l">
              <a:defRPr sz="1600">
                <a:solidFill>
                  <a:schemeClr val="tx1">
                    <a:lumMod val="65000"/>
                    <a:lumOff val="35000"/>
                  </a:schemeClr>
                </a:solidFill>
                <a:latin typeface="Calibri" charset="0"/>
                <a:ea typeface="Calibri" charset="0"/>
                <a:cs typeface="Calibri" charset="0"/>
              </a:defRPr>
            </a:lvl1pPr>
          </a:lstStyle>
          <a:p>
            <a:fld id="{70D3610E-E16A-44C9-AC3B-79AA416A4A9C}" type="slidenum">
              <a:rPr lang="zh-TW" altLang="en-US" smtClean="0"/>
              <a:t>‹#›</a:t>
            </a:fld>
            <a:endParaRPr lang="zh-TW" altLang="en-US"/>
          </a:p>
        </p:txBody>
      </p:sp>
    </p:spTree>
    <p:extLst>
      <p:ext uri="{BB962C8B-B14F-4D97-AF65-F5344CB8AC3E}">
        <p14:creationId xmlns:p14="http://schemas.microsoft.com/office/powerpoint/2010/main" val="208711092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1_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TW" altLang="en-US" dirty="0"/>
          </a:p>
        </p:txBody>
      </p:sp>
      <p:pic>
        <p:nvPicPr>
          <p:cNvPr id="8" name="圖片 7"/>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840000"/>
            <a:ext cx="12000000" cy="57227"/>
          </a:xfrm>
          <a:prstGeom prst="rect">
            <a:avLst/>
          </a:prstGeom>
        </p:spPr>
      </p:pic>
      <p:sp>
        <p:nvSpPr>
          <p:cNvPr id="6" name="頁尾版面配置區 4"/>
          <p:cNvSpPr>
            <a:spLocks noGrp="1"/>
          </p:cNvSpPr>
          <p:nvPr>
            <p:ph type="ftr" sz="quarter" idx="3"/>
          </p:nvPr>
        </p:nvSpPr>
        <p:spPr>
          <a:xfrm>
            <a:off x="2447595" y="6287300"/>
            <a:ext cx="4979920" cy="384041"/>
          </a:xfrm>
          <a:prstGeom prst="rect">
            <a:avLst/>
          </a:prstGeom>
        </p:spPr>
        <p:txBody>
          <a:bodyPr vert="horz" lIns="91440" tIns="45720" rIns="91440" bIns="45720" rtlCol="0" anchor="ctr"/>
          <a:lstStyle>
            <a:lvl1pPr algn="l">
              <a:defRPr sz="1333">
                <a:solidFill>
                  <a:schemeClr val="tx1">
                    <a:lumMod val="65000"/>
                    <a:lumOff val="35000"/>
                  </a:schemeClr>
                </a:solidFill>
              </a:defRPr>
            </a:lvl1pPr>
          </a:lstStyle>
          <a:p>
            <a:endParaRPr lang="zh-TW" altLang="en-US"/>
          </a:p>
        </p:txBody>
      </p:sp>
      <p:sp>
        <p:nvSpPr>
          <p:cNvPr id="7" name="投影片編號版面配置區 5"/>
          <p:cNvSpPr>
            <a:spLocks noGrp="1"/>
          </p:cNvSpPr>
          <p:nvPr>
            <p:ph type="sldNum" sz="quarter" idx="4"/>
          </p:nvPr>
        </p:nvSpPr>
        <p:spPr>
          <a:xfrm>
            <a:off x="11541731" y="6287297"/>
            <a:ext cx="648000" cy="379200"/>
          </a:xfrm>
          <a:prstGeom prst="rect">
            <a:avLst/>
          </a:prstGeom>
        </p:spPr>
        <p:txBody>
          <a:bodyPr vert="horz" lIns="91440" tIns="45720" rIns="91440" bIns="45720" rtlCol="0" anchor="ctr"/>
          <a:lstStyle>
            <a:lvl1pPr algn="l">
              <a:defRPr sz="1600">
                <a:solidFill>
                  <a:schemeClr val="tx1">
                    <a:lumMod val="65000"/>
                    <a:lumOff val="35000"/>
                  </a:schemeClr>
                </a:solidFill>
                <a:latin typeface="Calibri" charset="0"/>
                <a:ea typeface="Calibri" charset="0"/>
                <a:cs typeface="Calibri" charset="0"/>
              </a:defRPr>
            </a:lvl1pPr>
          </a:lstStyle>
          <a:p>
            <a:fld id="{70D3610E-E16A-44C9-AC3B-79AA416A4A9C}" type="slidenum">
              <a:rPr lang="zh-TW" altLang="en-US" smtClean="0"/>
              <a:t>‹#›</a:t>
            </a:fld>
            <a:endParaRPr lang="zh-TW" altLang="en-US"/>
          </a:p>
        </p:txBody>
      </p:sp>
    </p:spTree>
    <p:extLst>
      <p:ext uri="{BB962C8B-B14F-4D97-AF65-F5344CB8AC3E}">
        <p14:creationId xmlns:p14="http://schemas.microsoft.com/office/powerpoint/2010/main" val="81169071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含標題的內容">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895867" y="1197411"/>
            <a:ext cx="6686533" cy="4727868"/>
          </a:xfrm>
          <a:prstGeom prst="rect">
            <a:avLst/>
          </a:prstGeom>
        </p:spPr>
        <p:txBody>
          <a:bodyPr>
            <a:normAutofit/>
          </a:bodyPr>
          <a:lstStyle>
            <a:lvl1pPr>
              <a:defRPr sz="2667"/>
            </a:lvl1pPr>
            <a:lvl2pPr>
              <a:defRPr sz="2400"/>
            </a:lvl2pPr>
            <a:lvl3pPr>
              <a:defRPr sz="2133"/>
            </a:lvl3pPr>
            <a:lvl4pPr>
              <a:defRPr sz="1867"/>
            </a:lvl4pPr>
            <a:lvl5pPr>
              <a:defRPr sz="1600"/>
            </a:lvl5pPr>
            <a:lvl6pPr>
              <a:defRPr sz="2667"/>
            </a:lvl6pPr>
            <a:lvl7pPr>
              <a:defRPr sz="2667"/>
            </a:lvl7pPr>
            <a:lvl8pPr>
              <a:defRPr sz="2667"/>
            </a:lvl8pPr>
            <a:lvl9pPr>
              <a:defRPr sz="2667"/>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標題 1"/>
          <p:cNvSpPr>
            <a:spLocks noGrp="1"/>
          </p:cNvSpPr>
          <p:nvPr>
            <p:ph type="title"/>
          </p:nvPr>
        </p:nvSpPr>
        <p:spPr>
          <a:xfrm>
            <a:off x="527383" y="274640"/>
            <a:ext cx="11133623" cy="562073"/>
          </a:xfrm>
        </p:spPr>
        <p:txBody>
          <a:bodyPr/>
          <a:lstStyle/>
          <a:p>
            <a:r>
              <a:rPr lang="zh-TW" altLang="en-US"/>
              <a:t>按一下以編輯母片標題樣式</a:t>
            </a:r>
          </a:p>
        </p:txBody>
      </p:sp>
      <p:pic>
        <p:nvPicPr>
          <p:cNvPr id="11" name="圖片 10"/>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840000"/>
            <a:ext cx="12000000" cy="57227"/>
          </a:xfrm>
          <a:prstGeom prst="rect">
            <a:avLst/>
          </a:prstGeom>
        </p:spPr>
      </p:pic>
      <p:sp>
        <p:nvSpPr>
          <p:cNvPr id="14" name="文字版面配置區 3"/>
          <p:cNvSpPr>
            <a:spLocks noGrp="1"/>
          </p:cNvSpPr>
          <p:nvPr>
            <p:ph type="body" sz="half" idx="2"/>
          </p:nvPr>
        </p:nvSpPr>
        <p:spPr>
          <a:xfrm>
            <a:off x="527382" y="1220756"/>
            <a:ext cx="4176463" cy="4704523"/>
          </a:xfrm>
          <a:prstGeom prst="rect">
            <a:avLst/>
          </a:prstGeom>
        </p:spPr>
        <p:txBody>
          <a:bodyPr>
            <a:normAutofit/>
          </a:bodyPr>
          <a:lstStyle>
            <a:lvl1pPr marL="380990" indent="-380990">
              <a:buFont typeface="Wingdings" charset="2"/>
              <a:buChar char="n"/>
              <a:defRPr sz="26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TW" altLang="en-US"/>
              <a:t>按一下以編輯母片文字樣式</a:t>
            </a:r>
          </a:p>
        </p:txBody>
      </p:sp>
      <p:sp>
        <p:nvSpPr>
          <p:cNvPr id="9" name="頁尾版面配置區 4"/>
          <p:cNvSpPr>
            <a:spLocks noGrp="1"/>
          </p:cNvSpPr>
          <p:nvPr>
            <p:ph type="ftr" sz="quarter" idx="3"/>
          </p:nvPr>
        </p:nvSpPr>
        <p:spPr>
          <a:xfrm>
            <a:off x="2447595" y="6287300"/>
            <a:ext cx="4979920" cy="384041"/>
          </a:xfrm>
          <a:prstGeom prst="rect">
            <a:avLst/>
          </a:prstGeom>
        </p:spPr>
        <p:txBody>
          <a:bodyPr vert="horz" lIns="91440" tIns="45720" rIns="91440" bIns="45720" rtlCol="0" anchor="ctr"/>
          <a:lstStyle>
            <a:lvl1pPr algn="l">
              <a:defRPr sz="1333">
                <a:solidFill>
                  <a:schemeClr val="tx1">
                    <a:lumMod val="65000"/>
                    <a:lumOff val="35000"/>
                  </a:schemeClr>
                </a:solidFill>
              </a:defRPr>
            </a:lvl1pPr>
          </a:lstStyle>
          <a:p>
            <a:endParaRPr lang="zh-TW" altLang="en-US"/>
          </a:p>
        </p:txBody>
      </p:sp>
      <p:sp>
        <p:nvSpPr>
          <p:cNvPr id="10" name="投影片編號版面配置區 5"/>
          <p:cNvSpPr>
            <a:spLocks noGrp="1"/>
          </p:cNvSpPr>
          <p:nvPr>
            <p:ph type="sldNum" sz="quarter" idx="4"/>
          </p:nvPr>
        </p:nvSpPr>
        <p:spPr>
          <a:xfrm>
            <a:off x="11541731" y="6287297"/>
            <a:ext cx="648000" cy="379200"/>
          </a:xfrm>
          <a:prstGeom prst="rect">
            <a:avLst/>
          </a:prstGeom>
        </p:spPr>
        <p:txBody>
          <a:bodyPr vert="horz" lIns="91440" tIns="45720" rIns="91440" bIns="45720" rtlCol="0" anchor="ctr"/>
          <a:lstStyle>
            <a:lvl1pPr algn="l">
              <a:defRPr sz="1600">
                <a:solidFill>
                  <a:schemeClr val="tx1">
                    <a:lumMod val="65000"/>
                    <a:lumOff val="35000"/>
                  </a:schemeClr>
                </a:solidFill>
                <a:latin typeface="Calibri" charset="0"/>
                <a:ea typeface="Calibri" charset="0"/>
                <a:cs typeface="Calibri" charset="0"/>
              </a:defRPr>
            </a:lvl1pPr>
          </a:lstStyle>
          <a:p>
            <a:fld id="{70D3610E-E16A-44C9-AC3B-79AA416A4A9C}" type="slidenum">
              <a:rPr lang="zh-TW" altLang="en-US" smtClean="0"/>
              <a:t>‹#›</a:t>
            </a:fld>
            <a:endParaRPr lang="zh-TW" altLang="en-US"/>
          </a:p>
        </p:txBody>
      </p:sp>
    </p:spTree>
    <p:extLst>
      <p:ext uri="{BB962C8B-B14F-4D97-AF65-F5344CB8AC3E}">
        <p14:creationId xmlns:p14="http://schemas.microsoft.com/office/powerpoint/2010/main" val="165317744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含標題的圖片">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527383" y="1028733"/>
            <a:ext cx="11133624" cy="3840427"/>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zh-TW" altLang="en-US"/>
              <a:t>按一下圖示以新增圖片</a:t>
            </a:r>
          </a:p>
        </p:txBody>
      </p:sp>
      <p:sp>
        <p:nvSpPr>
          <p:cNvPr id="4" name="文字版面配置區 3"/>
          <p:cNvSpPr>
            <a:spLocks noGrp="1"/>
          </p:cNvSpPr>
          <p:nvPr>
            <p:ph type="body" sz="half" idx="2"/>
          </p:nvPr>
        </p:nvSpPr>
        <p:spPr>
          <a:xfrm>
            <a:off x="527383" y="5061182"/>
            <a:ext cx="11133624" cy="1111020"/>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TW" altLang="en-US"/>
              <a:t>按一下以編輯母片文字樣式</a:t>
            </a:r>
          </a:p>
        </p:txBody>
      </p:sp>
      <p:sp>
        <p:nvSpPr>
          <p:cNvPr id="8" name="標題 1"/>
          <p:cNvSpPr>
            <a:spLocks noGrp="1"/>
          </p:cNvSpPr>
          <p:nvPr>
            <p:ph type="title"/>
          </p:nvPr>
        </p:nvSpPr>
        <p:spPr>
          <a:xfrm>
            <a:off x="527383" y="274640"/>
            <a:ext cx="11133624" cy="562073"/>
          </a:xfrm>
        </p:spPr>
        <p:txBody>
          <a:bodyPr/>
          <a:lstStyle/>
          <a:p>
            <a:r>
              <a:rPr lang="zh-TW" altLang="en-US"/>
              <a:t>按一下以編輯母片標題樣式</a:t>
            </a:r>
            <a:endParaRPr lang="zh-TW" altLang="en-US" dirty="0"/>
          </a:p>
        </p:txBody>
      </p:sp>
      <p:pic>
        <p:nvPicPr>
          <p:cNvPr id="11" name="圖片 10"/>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840000"/>
            <a:ext cx="12000000" cy="57227"/>
          </a:xfrm>
          <a:prstGeom prst="rect">
            <a:avLst/>
          </a:prstGeom>
        </p:spPr>
      </p:pic>
      <p:sp>
        <p:nvSpPr>
          <p:cNvPr id="10" name="頁尾版面配置區 4"/>
          <p:cNvSpPr>
            <a:spLocks noGrp="1"/>
          </p:cNvSpPr>
          <p:nvPr>
            <p:ph type="ftr" sz="quarter" idx="3"/>
          </p:nvPr>
        </p:nvSpPr>
        <p:spPr>
          <a:xfrm>
            <a:off x="2447595" y="6287300"/>
            <a:ext cx="4979920" cy="384041"/>
          </a:xfrm>
          <a:prstGeom prst="rect">
            <a:avLst/>
          </a:prstGeom>
        </p:spPr>
        <p:txBody>
          <a:bodyPr vert="horz" lIns="91440" tIns="45720" rIns="91440" bIns="45720" rtlCol="0" anchor="ctr"/>
          <a:lstStyle>
            <a:lvl1pPr algn="l">
              <a:defRPr sz="1333">
                <a:solidFill>
                  <a:schemeClr val="tx1">
                    <a:lumMod val="65000"/>
                    <a:lumOff val="35000"/>
                  </a:schemeClr>
                </a:solidFill>
              </a:defRPr>
            </a:lvl1pPr>
          </a:lstStyle>
          <a:p>
            <a:endParaRPr lang="zh-TW" altLang="en-US"/>
          </a:p>
        </p:txBody>
      </p:sp>
      <p:sp>
        <p:nvSpPr>
          <p:cNvPr id="9" name="投影片編號版面配置區 5"/>
          <p:cNvSpPr>
            <a:spLocks noGrp="1"/>
          </p:cNvSpPr>
          <p:nvPr>
            <p:ph type="sldNum" sz="quarter" idx="4"/>
          </p:nvPr>
        </p:nvSpPr>
        <p:spPr>
          <a:xfrm>
            <a:off x="11541731" y="6287297"/>
            <a:ext cx="648000" cy="379200"/>
          </a:xfrm>
          <a:prstGeom prst="rect">
            <a:avLst/>
          </a:prstGeom>
        </p:spPr>
        <p:txBody>
          <a:bodyPr vert="horz" lIns="91440" tIns="45720" rIns="91440" bIns="45720" rtlCol="0" anchor="ctr"/>
          <a:lstStyle>
            <a:lvl1pPr algn="l">
              <a:defRPr sz="1600">
                <a:solidFill>
                  <a:schemeClr val="tx1">
                    <a:lumMod val="65000"/>
                    <a:lumOff val="35000"/>
                  </a:schemeClr>
                </a:solidFill>
                <a:latin typeface="Calibri" charset="0"/>
                <a:ea typeface="Calibri" charset="0"/>
                <a:cs typeface="Calibri" charset="0"/>
              </a:defRPr>
            </a:lvl1pPr>
          </a:lstStyle>
          <a:p>
            <a:fld id="{70D3610E-E16A-44C9-AC3B-79AA416A4A9C}" type="slidenum">
              <a:rPr lang="zh-TW" altLang="en-US" smtClean="0"/>
              <a:t>‹#›</a:t>
            </a:fld>
            <a:endParaRPr lang="zh-TW" altLang="en-US"/>
          </a:p>
        </p:txBody>
      </p:sp>
    </p:spTree>
    <p:extLst>
      <p:ext uri="{BB962C8B-B14F-4D97-AF65-F5344CB8AC3E}">
        <p14:creationId xmlns:p14="http://schemas.microsoft.com/office/powerpoint/2010/main" val="41166851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結尾標語頁">
    <p:spTree>
      <p:nvGrpSpPr>
        <p:cNvPr id="1" name=""/>
        <p:cNvGrpSpPr/>
        <p:nvPr/>
      </p:nvGrpSpPr>
      <p:grpSpPr>
        <a:xfrm>
          <a:off x="0" y="0"/>
          <a:ext cx="0" cy="0"/>
          <a:chOff x="0" y="0"/>
          <a:chExt cx="0" cy="0"/>
        </a:xfrm>
      </p:grpSpPr>
      <p:pic>
        <p:nvPicPr>
          <p:cNvPr id="2" name="圖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6" y="0"/>
            <a:ext cx="12188388" cy="6858000"/>
          </a:xfrm>
          <a:prstGeom prst="rect">
            <a:avLst/>
          </a:prstGeom>
        </p:spPr>
      </p:pic>
      <p:sp>
        <p:nvSpPr>
          <p:cNvPr id="7" name="標題 1"/>
          <p:cNvSpPr>
            <a:spLocks noGrp="1"/>
          </p:cNvSpPr>
          <p:nvPr>
            <p:ph type="ctrTitle" hasCustomPrompt="1"/>
          </p:nvPr>
        </p:nvSpPr>
        <p:spPr>
          <a:xfrm>
            <a:off x="1100703" y="2263015"/>
            <a:ext cx="10467905" cy="1010543"/>
          </a:xfrm>
        </p:spPr>
        <p:txBody>
          <a:bodyPr>
            <a:normAutofit/>
          </a:bodyPr>
          <a:lstStyle>
            <a:lvl1pPr>
              <a:defRPr sz="4800" b="1"/>
            </a:lvl1pPr>
          </a:lstStyle>
          <a:p>
            <a:r>
              <a:rPr lang="en-US" altLang="zh-TW" dirty="0"/>
              <a:t>Thank you for listening</a:t>
            </a:r>
            <a:endParaRPr lang="zh-TW" altLang="en-US" dirty="0"/>
          </a:p>
        </p:txBody>
      </p:sp>
    </p:spTree>
    <p:extLst>
      <p:ext uri="{BB962C8B-B14F-4D97-AF65-F5344CB8AC3E}">
        <p14:creationId xmlns:p14="http://schemas.microsoft.com/office/powerpoint/2010/main" val="276486251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結尾頁">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6" y="1"/>
            <a:ext cx="12188388" cy="6857999"/>
          </a:xfrm>
          <a:prstGeom prst="rect">
            <a:avLst/>
          </a:prstGeom>
        </p:spPr>
      </p:pic>
    </p:spTree>
    <p:extLst>
      <p:ext uri="{BB962C8B-B14F-4D97-AF65-F5344CB8AC3E}">
        <p14:creationId xmlns:p14="http://schemas.microsoft.com/office/powerpoint/2010/main" val="3359774301"/>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E963BC-85BB-4B42-BD4A-4DE670FF8A9E}"/>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FD4D334-C77B-4258-A9EC-DE2BC076CCA0}"/>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B34ADF4-FDCA-4846-BC74-894935A65111}"/>
              </a:ext>
            </a:extLst>
          </p:cNvPr>
          <p:cNvSpPr>
            <a:spLocks noGrp="1"/>
          </p:cNvSpPr>
          <p:nvPr>
            <p:ph type="dt" sz="half" idx="10"/>
          </p:nvPr>
        </p:nvSpPr>
        <p:spPr/>
        <p:txBody>
          <a:bodyPr/>
          <a:lstStyle/>
          <a:p>
            <a:fld id="{54166AA7-137C-4850-8318-5CDB4B5558BA}" type="datetime1">
              <a:rPr lang="zh-TW" altLang="en-US" smtClean="0"/>
              <a:t>2020/8/24</a:t>
            </a:fld>
            <a:endParaRPr lang="zh-TW" altLang="en-US"/>
          </a:p>
        </p:txBody>
      </p:sp>
      <p:sp>
        <p:nvSpPr>
          <p:cNvPr id="5" name="頁尾版面配置區 4">
            <a:extLst>
              <a:ext uri="{FF2B5EF4-FFF2-40B4-BE49-F238E27FC236}">
                <a16:creationId xmlns:a16="http://schemas.microsoft.com/office/drawing/2014/main" id="{DA3030AF-3051-4BE7-83E4-09F238A5FA2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509F0F3-DDC8-4017-8F22-22FC9651A5FF}"/>
              </a:ext>
            </a:extLst>
          </p:cNvPr>
          <p:cNvSpPr>
            <a:spLocks noGrp="1"/>
          </p:cNvSpPr>
          <p:nvPr>
            <p:ph type="sldNum" sz="quarter" idx="12"/>
          </p:nvPr>
        </p:nvSpPr>
        <p:spPr/>
        <p:txBody>
          <a:bodyPr/>
          <a:lstStyle/>
          <a:p>
            <a:fld id="{70D3610E-E16A-44C9-AC3B-79AA416A4A9C}" type="slidenum">
              <a:rPr lang="zh-TW" altLang="en-US" smtClean="0"/>
              <a:t>‹#›</a:t>
            </a:fld>
            <a:endParaRPr lang="zh-TW" altLang="en-US"/>
          </a:p>
        </p:txBody>
      </p:sp>
    </p:spTree>
    <p:extLst>
      <p:ext uri="{BB962C8B-B14F-4D97-AF65-F5344CB8AC3E}">
        <p14:creationId xmlns:p14="http://schemas.microsoft.com/office/powerpoint/2010/main" val="3208611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章節標題">
    <p:spTree>
      <p:nvGrpSpPr>
        <p:cNvPr id="1" name=""/>
        <p:cNvGrpSpPr/>
        <p:nvPr/>
      </p:nvGrpSpPr>
      <p:grpSpPr>
        <a:xfrm>
          <a:off x="0" y="0"/>
          <a:ext cx="0" cy="0"/>
          <a:chOff x="0" y="0"/>
          <a:chExt cx="0" cy="0"/>
        </a:xfrm>
      </p:grpSpPr>
      <p:pic>
        <p:nvPicPr>
          <p:cNvPr id="8" name="圖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6" y="1"/>
            <a:ext cx="12188388" cy="6857999"/>
          </a:xfrm>
          <a:prstGeom prst="rect">
            <a:avLst/>
          </a:prstGeom>
        </p:spPr>
      </p:pic>
      <p:sp>
        <p:nvSpPr>
          <p:cNvPr id="7" name="標題 1"/>
          <p:cNvSpPr>
            <a:spLocks noGrp="1"/>
          </p:cNvSpPr>
          <p:nvPr>
            <p:ph type="ctrTitle" hasCustomPrompt="1"/>
          </p:nvPr>
        </p:nvSpPr>
        <p:spPr>
          <a:xfrm>
            <a:off x="1100703" y="2263015"/>
            <a:ext cx="10467905" cy="1010543"/>
          </a:xfrm>
        </p:spPr>
        <p:txBody>
          <a:bodyPr>
            <a:normAutofit/>
          </a:bodyPr>
          <a:lstStyle>
            <a:lvl1pPr>
              <a:defRPr sz="4800" b="1"/>
            </a:lvl1pPr>
          </a:lstStyle>
          <a:p>
            <a:r>
              <a:rPr lang="en-US" altLang="zh-TW" dirty="0"/>
              <a:t>CHAPTER TITLE</a:t>
            </a:r>
            <a:endParaRPr lang="zh-TW" altLang="en-US" dirty="0"/>
          </a:p>
        </p:txBody>
      </p:sp>
      <p:sp>
        <p:nvSpPr>
          <p:cNvPr id="10" name="內容版面配置區 2"/>
          <p:cNvSpPr>
            <a:spLocks noGrp="1"/>
          </p:cNvSpPr>
          <p:nvPr>
            <p:ph sz="half" idx="1"/>
          </p:nvPr>
        </p:nvSpPr>
        <p:spPr>
          <a:xfrm>
            <a:off x="1100704" y="3465579"/>
            <a:ext cx="7299553" cy="1787624"/>
          </a:xfrm>
          <a:prstGeom prst="rect">
            <a:avLst/>
          </a:prstGeom>
        </p:spPr>
        <p:txBody>
          <a:bodyPr>
            <a:normAutofit/>
          </a:bodyPr>
          <a:lstStyle>
            <a:lvl1pPr marL="0" indent="0">
              <a:lnSpc>
                <a:spcPct val="100000"/>
              </a:lnSpc>
              <a:buFontTx/>
              <a:buNone/>
              <a:defRPr sz="2667"/>
            </a:lvl1pPr>
            <a:lvl2pPr marL="609585" indent="0">
              <a:lnSpc>
                <a:spcPct val="100000"/>
              </a:lnSpc>
              <a:buFontTx/>
              <a:buNone/>
              <a:defRPr sz="2400"/>
            </a:lvl2pPr>
            <a:lvl3pPr marL="1219170" indent="0">
              <a:lnSpc>
                <a:spcPct val="100000"/>
              </a:lnSpc>
              <a:buFontTx/>
              <a:buNone/>
              <a:defRPr sz="2133"/>
            </a:lvl3pPr>
            <a:lvl4pPr>
              <a:defRPr sz="1867"/>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spTree>
    <p:extLst>
      <p:ext uri="{BB962C8B-B14F-4D97-AF65-F5344CB8AC3E}">
        <p14:creationId xmlns:p14="http://schemas.microsoft.com/office/powerpoint/2010/main" val="342344381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7_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8" name="內容版面配置區 2"/>
          <p:cNvSpPr>
            <a:spLocks noGrp="1"/>
          </p:cNvSpPr>
          <p:nvPr>
            <p:ph sz="half" idx="1"/>
          </p:nvPr>
        </p:nvSpPr>
        <p:spPr>
          <a:xfrm>
            <a:off x="527382" y="1220755"/>
            <a:ext cx="11133625" cy="4704523"/>
          </a:xfrm>
          <a:prstGeom prst="rect">
            <a:avLst/>
          </a:prstGeom>
        </p:spPr>
        <p:txBody>
          <a:bodyPr>
            <a:normAutofit/>
          </a:bodyPr>
          <a:lstStyle>
            <a:lvl1pPr>
              <a:defRPr sz="2667"/>
            </a:lvl1pPr>
            <a:lvl2pPr>
              <a:defRPr sz="2400"/>
            </a:lvl2pPr>
            <a:lvl3pPr>
              <a:defRPr sz="2133"/>
            </a:lvl3pPr>
            <a:lvl4pPr>
              <a:defRPr sz="1867"/>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pic>
        <p:nvPicPr>
          <p:cNvPr id="7" name="圖片 6"/>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840000"/>
            <a:ext cx="12000000" cy="57227"/>
          </a:xfrm>
          <a:prstGeom prst="rect">
            <a:avLst/>
          </a:prstGeom>
        </p:spPr>
      </p:pic>
      <p:sp>
        <p:nvSpPr>
          <p:cNvPr id="11" name="頁尾版面配置區 4"/>
          <p:cNvSpPr>
            <a:spLocks noGrp="1"/>
          </p:cNvSpPr>
          <p:nvPr>
            <p:ph type="ftr" sz="quarter" idx="3"/>
          </p:nvPr>
        </p:nvSpPr>
        <p:spPr>
          <a:xfrm>
            <a:off x="2447595" y="6287300"/>
            <a:ext cx="4979920" cy="384041"/>
          </a:xfrm>
          <a:prstGeom prst="rect">
            <a:avLst/>
          </a:prstGeom>
        </p:spPr>
        <p:txBody>
          <a:bodyPr vert="horz" lIns="91440" tIns="45720" rIns="91440" bIns="45720" rtlCol="0" anchor="ctr"/>
          <a:lstStyle>
            <a:lvl1pPr algn="l">
              <a:defRPr sz="1333">
                <a:solidFill>
                  <a:schemeClr val="tx1">
                    <a:lumMod val="65000"/>
                    <a:lumOff val="35000"/>
                  </a:schemeClr>
                </a:solidFill>
              </a:defRPr>
            </a:lvl1pPr>
          </a:lstStyle>
          <a:p>
            <a:endParaRPr lang="zh-TW" altLang="en-US"/>
          </a:p>
        </p:txBody>
      </p:sp>
      <p:sp>
        <p:nvSpPr>
          <p:cNvPr id="10" name="投影片編號版面配置區 5"/>
          <p:cNvSpPr>
            <a:spLocks noGrp="1"/>
          </p:cNvSpPr>
          <p:nvPr>
            <p:ph type="sldNum" sz="quarter" idx="4"/>
          </p:nvPr>
        </p:nvSpPr>
        <p:spPr>
          <a:xfrm>
            <a:off x="11541731" y="6287297"/>
            <a:ext cx="648000" cy="379200"/>
          </a:xfrm>
          <a:prstGeom prst="rect">
            <a:avLst/>
          </a:prstGeom>
        </p:spPr>
        <p:txBody>
          <a:bodyPr vert="horz" lIns="91440" tIns="45720" rIns="91440" bIns="45720" rtlCol="0" anchor="ctr"/>
          <a:lstStyle>
            <a:lvl1pPr algn="l">
              <a:defRPr sz="1600">
                <a:solidFill>
                  <a:schemeClr val="tx1">
                    <a:lumMod val="65000"/>
                    <a:lumOff val="35000"/>
                  </a:schemeClr>
                </a:solidFill>
                <a:latin typeface="Calibri" charset="0"/>
                <a:ea typeface="Calibri" charset="0"/>
                <a:cs typeface="Calibri" charset="0"/>
              </a:defRPr>
            </a:lvl1pPr>
          </a:lstStyle>
          <a:p>
            <a:fld id="{70D3610E-E16A-44C9-AC3B-79AA416A4A9C}" type="slidenum">
              <a:rPr lang="zh-TW" altLang="en-US" smtClean="0"/>
              <a:t>‹#›</a:t>
            </a:fld>
            <a:endParaRPr lang="zh-TW" altLang="en-US"/>
          </a:p>
        </p:txBody>
      </p:sp>
    </p:spTree>
    <p:extLst>
      <p:ext uri="{BB962C8B-B14F-4D97-AF65-F5344CB8AC3E}">
        <p14:creationId xmlns:p14="http://schemas.microsoft.com/office/powerpoint/2010/main" val="44914222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TW" altLang="en-US" dirty="0"/>
          </a:p>
        </p:txBody>
      </p:sp>
      <p:sp>
        <p:nvSpPr>
          <p:cNvPr id="3" name="內容版面配置區 2"/>
          <p:cNvSpPr>
            <a:spLocks noGrp="1"/>
          </p:cNvSpPr>
          <p:nvPr>
            <p:ph sz="half" idx="1"/>
          </p:nvPr>
        </p:nvSpPr>
        <p:spPr>
          <a:xfrm>
            <a:off x="527382" y="1220755"/>
            <a:ext cx="5467191" cy="4704523"/>
          </a:xfrm>
          <a:prstGeom prst="rect">
            <a:avLst/>
          </a:prstGeom>
        </p:spPr>
        <p:txBody>
          <a:bodyPr>
            <a:normAutofit/>
          </a:bodyPr>
          <a:lstStyle>
            <a:lvl1pPr>
              <a:defRPr sz="2667"/>
            </a:lvl1pPr>
            <a:lvl2pPr>
              <a:defRPr sz="2400"/>
            </a:lvl2pPr>
            <a:lvl3pPr>
              <a:defRPr sz="2133"/>
            </a:lvl3pPr>
            <a:lvl4pPr>
              <a:defRPr sz="1867"/>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2" name="內容版面配置區 2"/>
          <p:cNvSpPr>
            <a:spLocks noGrp="1"/>
          </p:cNvSpPr>
          <p:nvPr>
            <p:ph sz="half" idx="13"/>
          </p:nvPr>
        </p:nvSpPr>
        <p:spPr>
          <a:xfrm>
            <a:off x="6193817" y="1220755"/>
            <a:ext cx="5467191" cy="4704523"/>
          </a:xfrm>
          <a:prstGeom prst="rect">
            <a:avLst/>
          </a:prstGeom>
        </p:spPr>
        <p:txBody>
          <a:bodyPr>
            <a:normAutofit/>
          </a:bodyPr>
          <a:lstStyle>
            <a:lvl1pPr>
              <a:defRPr sz="2667"/>
            </a:lvl1pPr>
            <a:lvl2pPr>
              <a:defRPr sz="2400"/>
            </a:lvl2pPr>
            <a:lvl3pPr>
              <a:defRPr sz="2133"/>
            </a:lvl3pPr>
            <a:lvl4pPr>
              <a:defRPr sz="1867"/>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pic>
        <p:nvPicPr>
          <p:cNvPr id="10" name="圖片 9"/>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840000"/>
            <a:ext cx="12000000" cy="57227"/>
          </a:xfrm>
          <a:prstGeom prst="rect">
            <a:avLst/>
          </a:prstGeom>
        </p:spPr>
      </p:pic>
      <p:sp>
        <p:nvSpPr>
          <p:cNvPr id="8" name="頁尾版面配置區 4"/>
          <p:cNvSpPr>
            <a:spLocks noGrp="1"/>
          </p:cNvSpPr>
          <p:nvPr>
            <p:ph type="ftr" sz="quarter" idx="3"/>
          </p:nvPr>
        </p:nvSpPr>
        <p:spPr>
          <a:xfrm>
            <a:off x="2447595" y="6287300"/>
            <a:ext cx="4979920" cy="384041"/>
          </a:xfrm>
          <a:prstGeom prst="rect">
            <a:avLst/>
          </a:prstGeom>
        </p:spPr>
        <p:txBody>
          <a:bodyPr vert="horz" lIns="91440" tIns="45720" rIns="91440" bIns="45720" rtlCol="0" anchor="ctr"/>
          <a:lstStyle>
            <a:lvl1pPr algn="l">
              <a:defRPr sz="1333">
                <a:solidFill>
                  <a:schemeClr val="tx1">
                    <a:lumMod val="65000"/>
                    <a:lumOff val="35000"/>
                  </a:schemeClr>
                </a:solidFill>
              </a:defRPr>
            </a:lvl1pPr>
          </a:lstStyle>
          <a:p>
            <a:endParaRPr lang="zh-TW" altLang="en-US"/>
          </a:p>
        </p:txBody>
      </p:sp>
      <p:sp>
        <p:nvSpPr>
          <p:cNvPr id="9" name="投影片編號版面配置區 5"/>
          <p:cNvSpPr>
            <a:spLocks noGrp="1"/>
          </p:cNvSpPr>
          <p:nvPr>
            <p:ph type="sldNum" sz="quarter" idx="4"/>
          </p:nvPr>
        </p:nvSpPr>
        <p:spPr>
          <a:xfrm>
            <a:off x="11541731" y="6287297"/>
            <a:ext cx="648000" cy="379200"/>
          </a:xfrm>
          <a:prstGeom prst="rect">
            <a:avLst/>
          </a:prstGeom>
        </p:spPr>
        <p:txBody>
          <a:bodyPr vert="horz" lIns="91440" tIns="45720" rIns="91440" bIns="45720" rtlCol="0" anchor="ctr"/>
          <a:lstStyle>
            <a:lvl1pPr algn="l">
              <a:defRPr sz="1600">
                <a:solidFill>
                  <a:schemeClr val="tx1">
                    <a:lumMod val="65000"/>
                    <a:lumOff val="35000"/>
                  </a:schemeClr>
                </a:solidFill>
                <a:latin typeface="Calibri" charset="0"/>
                <a:ea typeface="Calibri" charset="0"/>
                <a:cs typeface="Calibri" charset="0"/>
              </a:defRPr>
            </a:lvl1pPr>
          </a:lstStyle>
          <a:p>
            <a:fld id="{70D3610E-E16A-44C9-AC3B-79AA416A4A9C}" type="slidenum">
              <a:rPr lang="zh-TW" altLang="en-US" smtClean="0"/>
              <a:t>‹#›</a:t>
            </a:fld>
            <a:endParaRPr lang="zh-TW" altLang="en-US"/>
          </a:p>
        </p:txBody>
      </p:sp>
    </p:spTree>
    <p:extLst>
      <p:ext uri="{BB962C8B-B14F-4D97-AF65-F5344CB8AC3E}">
        <p14:creationId xmlns:p14="http://schemas.microsoft.com/office/powerpoint/2010/main" val="212692968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8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527383" y="274640"/>
            <a:ext cx="11133624" cy="562073"/>
          </a:xfrm>
        </p:spPr>
        <p:txBody>
          <a:bodyPr/>
          <a:lstStyle/>
          <a:p>
            <a:r>
              <a:rPr lang="zh-TW" altLang="en-US"/>
              <a:t>按一下以編輯母片標題樣式</a:t>
            </a:r>
          </a:p>
        </p:txBody>
      </p:sp>
      <p:sp>
        <p:nvSpPr>
          <p:cNvPr id="3" name="內容版面配置區 2"/>
          <p:cNvSpPr>
            <a:spLocks noGrp="1"/>
          </p:cNvSpPr>
          <p:nvPr>
            <p:ph sz="half" idx="1"/>
          </p:nvPr>
        </p:nvSpPr>
        <p:spPr>
          <a:xfrm>
            <a:off x="527382" y="1220756"/>
            <a:ext cx="11133625" cy="2256249"/>
          </a:xfrm>
          <a:prstGeom prst="rect">
            <a:avLst/>
          </a:prstGeom>
        </p:spPr>
        <p:txBody>
          <a:bodyPr>
            <a:normAutofit/>
          </a:bodyPr>
          <a:lstStyle>
            <a:lvl1pPr>
              <a:defRPr sz="2667"/>
            </a:lvl1pPr>
            <a:lvl2pPr>
              <a:defRPr sz="2400"/>
            </a:lvl2pPr>
            <a:lvl3pPr>
              <a:defRPr sz="2133"/>
            </a:lvl3pPr>
            <a:lvl4pPr>
              <a:defRPr sz="1867"/>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sp>
        <p:nvSpPr>
          <p:cNvPr id="4" name="內容版面配置區 3"/>
          <p:cNvSpPr>
            <a:spLocks noGrp="1"/>
          </p:cNvSpPr>
          <p:nvPr>
            <p:ph sz="half" idx="2"/>
          </p:nvPr>
        </p:nvSpPr>
        <p:spPr>
          <a:xfrm>
            <a:off x="527382" y="3669031"/>
            <a:ext cx="5470797" cy="2256248"/>
          </a:xfrm>
          <a:prstGeom prst="rect">
            <a:avLst/>
          </a:prstGeom>
        </p:spPr>
        <p:txBody>
          <a:bodyPr>
            <a:normAutofit/>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sp>
        <p:nvSpPr>
          <p:cNvPr id="8" name="內容版面配置區 3"/>
          <p:cNvSpPr>
            <a:spLocks noGrp="1"/>
          </p:cNvSpPr>
          <p:nvPr>
            <p:ph sz="half" idx="13"/>
          </p:nvPr>
        </p:nvSpPr>
        <p:spPr>
          <a:xfrm>
            <a:off x="6190205" y="3669028"/>
            <a:ext cx="5470801" cy="2256251"/>
          </a:xfrm>
          <a:prstGeom prst="rect">
            <a:avLst/>
          </a:prstGeom>
        </p:spPr>
        <p:txBody>
          <a:bodyPr>
            <a:normAutofit/>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pic>
        <p:nvPicPr>
          <p:cNvPr id="11" name="圖片 10"/>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840000"/>
            <a:ext cx="12000000" cy="57227"/>
          </a:xfrm>
          <a:prstGeom prst="rect">
            <a:avLst/>
          </a:prstGeom>
        </p:spPr>
      </p:pic>
      <p:sp>
        <p:nvSpPr>
          <p:cNvPr id="9" name="頁尾版面配置區 4"/>
          <p:cNvSpPr>
            <a:spLocks noGrp="1"/>
          </p:cNvSpPr>
          <p:nvPr>
            <p:ph type="ftr" sz="quarter" idx="3"/>
          </p:nvPr>
        </p:nvSpPr>
        <p:spPr>
          <a:xfrm>
            <a:off x="2447595" y="6287300"/>
            <a:ext cx="4979920" cy="384041"/>
          </a:xfrm>
          <a:prstGeom prst="rect">
            <a:avLst/>
          </a:prstGeom>
        </p:spPr>
        <p:txBody>
          <a:bodyPr vert="horz" lIns="91440" tIns="45720" rIns="91440" bIns="45720" rtlCol="0" anchor="ctr"/>
          <a:lstStyle>
            <a:lvl1pPr algn="l">
              <a:defRPr sz="1333">
                <a:solidFill>
                  <a:schemeClr val="tx1">
                    <a:lumMod val="65000"/>
                    <a:lumOff val="35000"/>
                  </a:schemeClr>
                </a:solidFill>
              </a:defRPr>
            </a:lvl1pPr>
          </a:lstStyle>
          <a:p>
            <a:endParaRPr lang="zh-TW" altLang="en-US"/>
          </a:p>
        </p:txBody>
      </p:sp>
      <p:sp>
        <p:nvSpPr>
          <p:cNvPr id="10" name="投影片編號版面配置區 5"/>
          <p:cNvSpPr>
            <a:spLocks noGrp="1"/>
          </p:cNvSpPr>
          <p:nvPr>
            <p:ph type="sldNum" sz="quarter" idx="4"/>
          </p:nvPr>
        </p:nvSpPr>
        <p:spPr>
          <a:xfrm>
            <a:off x="11541731" y="6287297"/>
            <a:ext cx="648000" cy="379200"/>
          </a:xfrm>
          <a:prstGeom prst="rect">
            <a:avLst/>
          </a:prstGeom>
        </p:spPr>
        <p:txBody>
          <a:bodyPr vert="horz" lIns="91440" tIns="45720" rIns="91440" bIns="45720" rtlCol="0" anchor="ctr"/>
          <a:lstStyle>
            <a:lvl1pPr algn="l">
              <a:defRPr sz="1600">
                <a:solidFill>
                  <a:schemeClr val="tx1">
                    <a:lumMod val="65000"/>
                    <a:lumOff val="35000"/>
                  </a:schemeClr>
                </a:solidFill>
                <a:latin typeface="Calibri" charset="0"/>
                <a:ea typeface="Calibri" charset="0"/>
                <a:cs typeface="Calibri" charset="0"/>
              </a:defRPr>
            </a:lvl1pPr>
          </a:lstStyle>
          <a:p>
            <a:fld id="{70D3610E-E16A-44C9-AC3B-79AA416A4A9C}" type="slidenum">
              <a:rPr lang="zh-TW" altLang="en-US" smtClean="0"/>
              <a:t>‹#›</a:t>
            </a:fld>
            <a:endParaRPr lang="zh-TW" altLang="en-US"/>
          </a:p>
        </p:txBody>
      </p:sp>
    </p:spTree>
    <p:extLst>
      <p:ext uri="{BB962C8B-B14F-4D97-AF65-F5344CB8AC3E}">
        <p14:creationId xmlns:p14="http://schemas.microsoft.com/office/powerpoint/2010/main" val="287044574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9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527383" y="274640"/>
            <a:ext cx="11133624" cy="562073"/>
          </a:xfrm>
        </p:spPr>
        <p:txBody>
          <a:bodyPr/>
          <a:lstStyle/>
          <a:p>
            <a:r>
              <a:rPr lang="zh-TW" altLang="en-US"/>
              <a:t>按一下以編輯母片標題樣式</a:t>
            </a:r>
          </a:p>
        </p:txBody>
      </p:sp>
      <p:sp>
        <p:nvSpPr>
          <p:cNvPr id="3" name="內容版面配置區 2"/>
          <p:cNvSpPr>
            <a:spLocks noGrp="1"/>
          </p:cNvSpPr>
          <p:nvPr>
            <p:ph sz="half" idx="1"/>
          </p:nvPr>
        </p:nvSpPr>
        <p:spPr>
          <a:xfrm>
            <a:off x="527382" y="3669028"/>
            <a:ext cx="11133625" cy="2256249"/>
          </a:xfrm>
          <a:prstGeom prst="rect">
            <a:avLst/>
          </a:prstGeom>
        </p:spPr>
        <p:txBody>
          <a:bodyPr>
            <a:normAutofit/>
          </a:bodyPr>
          <a:lstStyle>
            <a:lvl1pPr>
              <a:defRPr sz="2667"/>
            </a:lvl1pPr>
            <a:lvl2pPr>
              <a:defRPr sz="2400"/>
            </a:lvl2pPr>
            <a:lvl3pPr>
              <a:defRPr sz="2133"/>
            </a:lvl3pPr>
            <a:lvl4pPr>
              <a:defRPr sz="1867"/>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sp>
        <p:nvSpPr>
          <p:cNvPr id="4" name="內容版面配置區 3"/>
          <p:cNvSpPr>
            <a:spLocks noGrp="1"/>
          </p:cNvSpPr>
          <p:nvPr>
            <p:ph sz="half" idx="2"/>
          </p:nvPr>
        </p:nvSpPr>
        <p:spPr>
          <a:xfrm>
            <a:off x="527382" y="1220755"/>
            <a:ext cx="5470797" cy="2256248"/>
          </a:xfrm>
          <a:prstGeom prst="rect">
            <a:avLst/>
          </a:prstGeom>
        </p:spPr>
        <p:txBody>
          <a:bodyPr>
            <a:normAutofit/>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sp>
        <p:nvSpPr>
          <p:cNvPr id="8" name="內容版面配置區 3"/>
          <p:cNvSpPr>
            <a:spLocks noGrp="1"/>
          </p:cNvSpPr>
          <p:nvPr>
            <p:ph sz="half" idx="13"/>
          </p:nvPr>
        </p:nvSpPr>
        <p:spPr>
          <a:xfrm>
            <a:off x="6190205" y="1220755"/>
            <a:ext cx="5470801" cy="2256251"/>
          </a:xfrm>
          <a:prstGeom prst="rect">
            <a:avLst/>
          </a:prstGeom>
        </p:spPr>
        <p:txBody>
          <a:bodyPr>
            <a:normAutofit/>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pic>
        <p:nvPicPr>
          <p:cNvPr id="11" name="圖片 10"/>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840000"/>
            <a:ext cx="12000000" cy="57227"/>
          </a:xfrm>
          <a:prstGeom prst="rect">
            <a:avLst/>
          </a:prstGeom>
        </p:spPr>
      </p:pic>
      <p:sp>
        <p:nvSpPr>
          <p:cNvPr id="9" name="頁尾版面配置區 4"/>
          <p:cNvSpPr>
            <a:spLocks noGrp="1"/>
          </p:cNvSpPr>
          <p:nvPr>
            <p:ph type="ftr" sz="quarter" idx="3"/>
          </p:nvPr>
        </p:nvSpPr>
        <p:spPr>
          <a:xfrm>
            <a:off x="2447595" y="6287300"/>
            <a:ext cx="4979920" cy="384041"/>
          </a:xfrm>
          <a:prstGeom prst="rect">
            <a:avLst/>
          </a:prstGeom>
        </p:spPr>
        <p:txBody>
          <a:bodyPr vert="horz" lIns="91440" tIns="45720" rIns="91440" bIns="45720" rtlCol="0" anchor="ctr"/>
          <a:lstStyle>
            <a:lvl1pPr algn="l">
              <a:defRPr sz="1333">
                <a:solidFill>
                  <a:schemeClr val="tx1">
                    <a:lumMod val="65000"/>
                    <a:lumOff val="35000"/>
                  </a:schemeClr>
                </a:solidFill>
              </a:defRPr>
            </a:lvl1pPr>
          </a:lstStyle>
          <a:p>
            <a:endParaRPr lang="zh-TW" altLang="en-US"/>
          </a:p>
        </p:txBody>
      </p:sp>
      <p:sp>
        <p:nvSpPr>
          <p:cNvPr id="10" name="投影片編號版面配置區 5"/>
          <p:cNvSpPr>
            <a:spLocks noGrp="1"/>
          </p:cNvSpPr>
          <p:nvPr>
            <p:ph type="sldNum" sz="quarter" idx="4"/>
          </p:nvPr>
        </p:nvSpPr>
        <p:spPr>
          <a:xfrm>
            <a:off x="11541731" y="6287297"/>
            <a:ext cx="648000" cy="379200"/>
          </a:xfrm>
          <a:prstGeom prst="rect">
            <a:avLst/>
          </a:prstGeom>
        </p:spPr>
        <p:txBody>
          <a:bodyPr vert="horz" lIns="91440" tIns="45720" rIns="91440" bIns="45720" rtlCol="0" anchor="ctr"/>
          <a:lstStyle>
            <a:lvl1pPr algn="l">
              <a:defRPr sz="1600">
                <a:solidFill>
                  <a:schemeClr val="tx1">
                    <a:lumMod val="65000"/>
                    <a:lumOff val="35000"/>
                  </a:schemeClr>
                </a:solidFill>
                <a:latin typeface="Calibri" charset="0"/>
                <a:ea typeface="Calibri" charset="0"/>
                <a:cs typeface="Calibri" charset="0"/>
              </a:defRPr>
            </a:lvl1pPr>
          </a:lstStyle>
          <a:p>
            <a:fld id="{70D3610E-E16A-44C9-AC3B-79AA416A4A9C}" type="slidenum">
              <a:rPr lang="zh-TW" altLang="en-US" smtClean="0"/>
              <a:t>‹#›</a:t>
            </a:fld>
            <a:endParaRPr lang="zh-TW" altLang="en-US"/>
          </a:p>
        </p:txBody>
      </p:sp>
    </p:spTree>
    <p:extLst>
      <p:ext uri="{BB962C8B-B14F-4D97-AF65-F5344CB8AC3E}">
        <p14:creationId xmlns:p14="http://schemas.microsoft.com/office/powerpoint/2010/main" val="29087258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0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527383" y="274640"/>
            <a:ext cx="11133624" cy="562073"/>
          </a:xfrm>
        </p:spPr>
        <p:txBody>
          <a:bodyPr/>
          <a:lstStyle/>
          <a:p>
            <a:r>
              <a:rPr lang="zh-TW" altLang="en-US"/>
              <a:t>按一下以編輯母片標題樣式</a:t>
            </a:r>
          </a:p>
        </p:txBody>
      </p:sp>
      <p:sp>
        <p:nvSpPr>
          <p:cNvPr id="3" name="內容版面配置區 2"/>
          <p:cNvSpPr>
            <a:spLocks noGrp="1"/>
          </p:cNvSpPr>
          <p:nvPr>
            <p:ph sz="half" idx="1"/>
          </p:nvPr>
        </p:nvSpPr>
        <p:spPr>
          <a:xfrm>
            <a:off x="527382" y="1220755"/>
            <a:ext cx="5278780" cy="4704523"/>
          </a:xfrm>
          <a:prstGeom prst="rect">
            <a:avLst/>
          </a:prstGeom>
        </p:spPr>
        <p:txBody>
          <a:bodyPr>
            <a:normAutofit/>
          </a:bodyPr>
          <a:lstStyle>
            <a:lvl1pPr>
              <a:defRPr sz="2667"/>
            </a:lvl1pPr>
            <a:lvl2pPr>
              <a:defRPr sz="2400"/>
            </a:lvl2pPr>
            <a:lvl3pPr>
              <a:defRPr sz="2133"/>
            </a:lvl3pPr>
            <a:lvl4pPr>
              <a:defRPr sz="1867"/>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內容版面配置區 3"/>
          <p:cNvSpPr>
            <a:spLocks noGrp="1"/>
          </p:cNvSpPr>
          <p:nvPr>
            <p:ph sz="half" idx="2"/>
          </p:nvPr>
        </p:nvSpPr>
        <p:spPr>
          <a:xfrm>
            <a:off x="5998183" y="1220756"/>
            <a:ext cx="5662824" cy="2256248"/>
          </a:xfrm>
          <a:prstGeom prst="rect">
            <a:avLst/>
          </a:prstGeom>
        </p:spPr>
        <p:txBody>
          <a:bodyPr>
            <a:normAutofit/>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sp>
        <p:nvSpPr>
          <p:cNvPr id="8" name="內容版面配置區 3"/>
          <p:cNvSpPr>
            <a:spLocks noGrp="1"/>
          </p:cNvSpPr>
          <p:nvPr>
            <p:ph sz="half" idx="13"/>
          </p:nvPr>
        </p:nvSpPr>
        <p:spPr>
          <a:xfrm>
            <a:off x="5998183" y="3669028"/>
            <a:ext cx="5662824" cy="2256251"/>
          </a:xfrm>
          <a:prstGeom prst="rect">
            <a:avLst/>
          </a:prstGeom>
        </p:spPr>
        <p:txBody>
          <a:bodyPr>
            <a:normAutofit/>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pic>
        <p:nvPicPr>
          <p:cNvPr id="11" name="圖片 10"/>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840000"/>
            <a:ext cx="12000000" cy="57227"/>
          </a:xfrm>
          <a:prstGeom prst="rect">
            <a:avLst/>
          </a:prstGeom>
        </p:spPr>
      </p:pic>
      <p:sp>
        <p:nvSpPr>
          <p:cNvPr id="9" name="頁尾版面配置區 4"/>
          <p:cNvSpPr>
            <a:spLocks noGrp="1"/>
          </p:cNvSpPr>
          <p:nvPr>
            <p:ph type="ftr" sz="quarter" idx="3"/>
          </p:nvPr>
        </p:nvSpPr>
        <p:spPr>
          <a:xfrm>
            <a:off x="2447595" y="6287300"/>
            <a:ext cx="4979920" cy="384041"/>
          </a:xfrm>
          <a:prstGeom prst="rect">
            <a:avLst/>
          </a:prstGeom>
        </p:spPr>
        <p:txBody>
          <a:bodyPr vert="horz" lIns="91440" tIns="45720" rIns="91440" bIns="45720" rtlCol="0" anchor="ctr"/>
          <a:lstStyle>
            <a:lvl1pPr algn="l">
              <a:defRPr sz="1333">
                <a:solidFill>
                  <a:schemeClr val="tx1">
                    <a:lumMod val="65000"/>
                    <a:lumOff val="35000"/>
                  </a:schemeClr>
                </a:solidFill>
              </a:defRPr>
            </a:lvl1pPr>
          </a:lstStyle>
          <a:p>
            <a:endParaRPr lang="zh-TW" altLang="en-US"/>
          </a:p>
        </p:txBody>
      </p:sp>
      <p:sp>
        <p:nvSpPr>
          <p:cNvPr id="10" name="投影片編號版面配置區 5"/>
          <p:cNvSpPr>
            <a:spLocks noGrp="1"/>
          </p:cNvSpPr>
          <p:nvPr>
            <p:ph type="sldNum" sz="quarter" idx="4"/>
          </p:nvPr>
        </p:nvSpPr>
        <p:spPr>
          <a:xfrm>
            <a:off x="11541731" y="6287297"/>
            <a:ext cx="648000" cy="379200"/>
          </a:xfrm>
          <a:prstGeom prst="rect">
            <a:avLst/>
          </a:prstGeom>
        </p:spPr>
        <p:txBody>
          <a:bodyPr vert="horz" lIns="91440" tIns="45720" rIns="91440" bIns="45720" rtlCol="0" anchor="ctr"/>
          <a:lstStyle>
            <a:lvl1pPr algn="l">
              <a:defRPr sz="1600">
                <a:solidFill>
                  <a:schemeClr val="tx1">
                    <a:lumMod val="65000"/>
                    <a:lumOff val="35000"/>
                  </a:schemeClr>
                </a:solidFill>
                <a:latin typeface="Calibri" charset="0"/>
                <a:ea typeface="Calibri" charset="0"/>
                <a:cs typeface="Calibri" charset="0"/>
              </a:defRPr>
            </a:lvl1pPr>
          </a:lstStyle>
          <a:p>
            <a:fld id="{70D3610E-E16A-44C9-AC3B-79AA416A4A9C}" type="slidenum">
              <a:rPr lang="zh-TW" altLang="en-US" smtClean="0"/>
              <a:t>‹#›</a:t>
            </a:fld>
            <a:endParaRPr lang="zh-TW" altLang="en-US"/>
          </a:p>
        </p:txBody>
      </p:sp>
    </p:spTree>
    <p:extLst>
      <p:ext uri="{BB962C8B-B14F-4D97-AF65-F5344CB8AC3E}">
        <p14:creationId xmlns:p14="http://schemas.microsoft.com/office/powerpoint/2010/main" val="208525530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1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527383" y="274640"/>
            <a:ext cx="11133624" cy="562073"/>
          </a:xfrm>
        </p:spPr>
        <p:txBody>
          <a:bodyPr/>
          <a:lstStyle/>
          <a:p>
            <a:r>
              <a:rPr lang="zh-TW" altLang="en-US"/>
              <a:t>按一下以編輯母片標題樣式</a:t>
            </a:r>
          </a:p>
        </p:txBody>
      </p:sp>
      <p:sp>
        <p:nvSpPr>
          <p:cNvPr id="3" name="內容版面配置區 2"/>
          <p:cNvSpPr>
            <a:spLocks noGrp="1"/>
          </p:cNvSpPr>
          <p:nvPr>
            <p:ph sz="half" idx="1"/>
          </p:nvPr>
        </p:nvSpPr>
        <p:spPr>
          <a:xfrm>
            <a:off x="6382227" y="1220755"/>
            <a:ext cx="5278780" cy="4704523"/>
          </a:xfrm>
          <a:prstGeom prst="rect">
            <a:avLst/>
          </a:prstGeom>
        </p:spPr>
        <p:txBody>
          <a:bodyPr>
            <a:normAutofit/>
          </a:bodyPr>
          <a:lstStyle>
            <a:lvl1pPr>
              <a:defRPr sz="2667"/>
            </a:lvl1pPr>
            <a:lvl2pPr>
              <a:defRPr sz="2400"/>
            </a:lvl2pPr>
            <a:lvl3pPr>
              <a:defRPr sz="2133"/>
            </a:lvl3pPr>
            <a:lvl4pPr>
              <a:defRPr sz="1867"/>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內容版面配置區 3"/>
          <p:cNvSpPr>
            <a:spLocks noGrp="1"/>
          </p:cNvSpPr>
          <p:nvPr>
            <p:ph sz="half" idx="2"/>
          </p:nvPr>
        </p:nvSpPr>
        <p:spPr>
          <a:xfrm>
            <a:off x="527383" y="1220756"/>
            <a:ext cx="5662824" cy="2256248"/>
          </a:xfrm>
          <a:prstGeom prst="rect">
            <a:avLst/>
          </a:prstGeom>
        </p:spPr>
        <p:txBody>
          <a:bodyPr>
            <a:normAutofit/>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sp>
        <p:nvSpPr>
          <p:cNvPr id="8" name="內容版面配置區 3"/>
          <p:cNvSpPr>
            <a:spLocks noGrp="1"/>
          </p:cNvSpPr>
          <p:nvPr>
            <p:ph sz="half" idx="13"/>
          </p:nvPr>
        </p:nvSpPr>
        <p:spPr>
          <a:xfrm>
            <a:off x="527383" y="3669028"/>
            <a:ext cx="5662824" cy="2256251"/>
          </a:xfrm>
          <a:prstGeom prst="rect">
            <a:avLst/>
          </a:prstGeom>
        </p:spPr>
        <p:txBody>
          <a:bodyPr>
            <a:normAutofit/>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pic>
        <p:nvPicPr>
          <p:cNvPr id="11" name="圖片 10"/>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840000"/>
            <a:ext cx="12000000" cy="57227"/>
          </a:xfrm>
          <a:prstGeom prst="rect">
            <a:avLst/>
          </a:prstGeom>
        </p:spPr>
      </p:pic>
      <p:sp>
        <p:nvSpPr>
          <p:cNvPr id="9" name="頁尾版面配置區 4"/>
          <p:cNvSpPr>
            <a:spLocks noGrp="1"/>
          </p:cNvSpPr>
          <p:nvPr>
            <p:ph type="ftr" sz="quarter" idx="3"/>
          </p:nvPr>
        </p:nvSpPr>
        <p:spPr>
          <a:xfrm>
            <a:off x="2447595" y="6287300"/>
            <a:ext cx="4979920" cy="384041"/>
          </a:xfrm>
          <a:prstGeom prst="rect">
            <a:avLst/>
          </a:prstGeom>
        </p:spPr>
        <p:txBody>
          <a:bodyPr vert="horz" lIns="91440" tIns="45720" rIns="91440" bIns="45720" rtlCol="0" anchor="ctr"/>
          <a:lstStyle>
            <a:lvl1pPr algn="l">
              <a:defRPr sz="1333">
                <a:solidFill>
                  <a:schemeClr val="tx1">
                    <a:lumMod val="65000"/>
                    <a:lumOff val="35000"/>
                  </a:schemeClr>
                </a:solidFill>
              </a:defRPr>
            </a:lvl1pPr>
          </a:lstStyle>
          <a:p>
            <a:endParaRPr lang="zh-TW" altLang="en-US"/>
          </a:p>
        </p:txBody>
      </p:sp>
      <p:sp>
        <p:nvSpPr>
          <p:cNvPr id="10" name="投影片編號版面配置區 5"/>
          <p:cNvSpPr>
            <a:spLocks noGrp="1"/>
          </p:cNvSpPr>
          <p:nvPr>
            <p:ph type="sldNum" sz="quarter" idx="4"/>
          </p:nvPr>
        </p:nvSpPr>
        <p:spPr>
          <a:xfrm>
            <a:off x="11541731" y="6287297"/>
            <a:ext cx="648000" cy="379200"/>
          </a:xfrm>
          <a:prstGeom prst="rect">
            <a:avLst/>
          </a:prstGeom>
        </p:spPr>
        <p:txBody>
          <a:bodyPr vert="horz" lIns="91440" tIns="45720" rIns="91440" bIns="45720" rtlCol="0" anchor="ctr"/>
          <a:lstStyle>
            <a:lvl1pPr algn="l">
              <a:defRPr sz="1600">
                <a:solidFill>
                  <a:schemeClr val="tx1">
                    <a:lumMod val="65000"/>
                    <a:lumOff val="35000"/>
                  </a:schemeClr>
                </a:solidFill>
                <a:latin typeface="Calibri" charset="0"/>
                <a:ea typeface="Calibri" charset="0"/>
                <a:cs typeface="Calibri" charset="0"/>
              </a:defRPr>
            </a:lvl1pPr>
          </a:lstStyle>
          <a:p>
            <a:fld id="{70D3610E-E16A-44C9-AC3B-79AA416A4A9C}" type="slidenum">
              <a:rPr lang="zh-TW" altLang="en-US" smtClean="0"/>
              <a:t>‹#›</a:t>
            </a:fld>
            <a:endParaRPr lang="zh-TW" altLang="en-US"/>
          </a:p>
        </p:txBody>
      </p:sp>
    </p:spTree>
    <p:extLst>
      <p:ext uri="{BB962C8B-B14F-4D97-AF65-F5344CB8AC3E}">
        <p14:creationId xmlns:p14="http://schemas.microsoft.com/office/powerpoint/2010/main" val="231184741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2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527383" y="274640"/>
            <a:ext cx="11133624" cy="562073"/>
          </a:xfrm>
        </p:spPr>
        <p:txBody>
          <a:bodyPr/>
          <a:lstStyle/>
          <a:p>
            <a:r>
              <a:rPr lang="zh-TW" altLang="en-US"/>
              <a:t>按一下以編輯母片標題樣式</a:t>
            </a:r>
          </a:p>
        </p:txBody>
      </p:sp>
      <p:sp>
        <p:nvSpPr>
          <p:cNvPr id="4" name="內容版面配置區 3"/>
          <p:cNvSpPr>
            <a:spLocks noGrp="1"/>
          </p:cNvSpPr>
          <p:nvPr>
            <p:ph sz="half" idx="2"/>
          </p:nvPr>
        </p:nvSpPr>
        <p:spPr>
          <a:xfrm>
            <a:off x="527383" y="1220756"/>
            <a:ext cx="5471703" cy="2256248"/>
          </a:xfrm>
          <a:prstGeom prst="rect">
            <a:avLst/>
          </a:prstGeom>
        </p:spPr>
        <p:txBody>
          <a:bodyPr>
            <a:normAutofit/>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sp>
        <p:nvSpPr>
          <p:cNvPr id="8" name="內容版面配置區 3"/>
          <p:cNvSpPr>
            <a:spLocks noGrp="1"/>
          </p:cNvSpPr>
          <p:nvPr>
            <p:ph sz="half" idx="13"/>
          </p:nvPr>
        </p:nvSpPr>
        <p:spPr>
          <a:xfrm>
            <a:off x="527383" y="3669028"/>
            <a:ext cx="5471703" cy="2256251"/>
          </a:xfrm>
          <a:prstGeom prst="rect">
            <a:avLst/>
          </a:prstGeom>
        </p:spPr>
        <p:txBody>
          <a:bodyPr>
            <a:normAutofit/>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sp>
        <p:nvSpPr>
          <p:cNvPr id="11" name="內容版面配置區 3"/>
          <p:cNvSpPr>
            <a:spLocks noGrp="1"/>
          </p:cNvSpPr>
          <p:nvPr>
            <p:ph sz="half" idx="14"/>
          </p:nvPr>
        </p:nvSpPr>
        <p:spPr>
          <a:xfrm>
            <a:off x="6189303" y="1220756"/>
            <a:ext cx="5471703" cy="2256248"/>
          </a:xfrm>
          <a:prstGeom prst="rect">
            <a:avLst/>
          </a:prstGeom>
        </p:spPr>
        <p:txBody>
          <a:bodyPr>
            <a:normAutofit/>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sp>
        <p:nvSpPr>
          <p:cNvPr id="12" name="內容版面配置區 3"/>
          <p:cNvSpPr>
            <a:spLocks noGrp="1"/>
          </p:cNvSpPr>
          <p:nvPr>
            <p:ph sz="half" idx="15"/>
          </p:nvPr>
        </p:nvSpPr>
        <p:spPr>
          <a:xfrm>
            <a:off x="6189303" y="3669028"/>
            <a:ext cx="5471703" cy="2256251"/>
          </a:xfrm>
          <a:prstGeom prst="rect">
            <a:avLst/>
          </a:prstGeom>
        </p:spPr>
        <p:txBody>
          <a:bodyPr>
            <a:normAutofit/>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zh-TW" altLang="en-US"/>
              <a:t>按一下以編輯母片文字樣式</a:t>
            </a:r>
          </a:p>
          <a:p>
            <a:pPr lvl="1"/>
            <a:r>
              <a:rPr lang="zh-TW" altLang="en-US"/>
              <a:t>第二層</a:t>
            </a:r>
          </a:p>
          <a:p>
            <a:pPr lvl="2"/>
            <a:r>
              <a:rPr lang="zh-TW" altLang="en-US"/>
              <a:t>第三層</a:t>
            </a:r>
          </a:p>
        </p:txBody>
      </p:sp>
      <p:pic>
        <p:nvPicPr>
          <p:cNvPr id="13" name="圖片 1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840000"/>
            <a:ext cx="12000000" cy="57227"/>
          </a:xfrm>
          <a:prstGeom prst="rect">
            <a:avLst/>
          </a:prstGeom>
        </p:spPr>
      </p:pic>
      <p:sp>
        <p:nvSpPr>
          <p:cNvPr id="10" name="頁尾版面配置區 4"/>
          <p:cNvSpPr>
            <a:spLocks noGrp="1"/>
          </p:cNvSpPr>
          <p:nvPr>
            <p:ph type="ftr" sz="quarter" idx="3"/>
          </p:nvPr>
        </p:nvSpPr>
        <p:spPr>
          <a:xfrm>
            <a:off x="2447595" y="6287300"/>
            <a:ext cx="4979920" cy="384041"/>
          </a:xfrm>
          <a:prstGeom prst="rect">
            <a:avLst/>
          </a:prstGeom>
        </p:spPr>
        <p:txBody>
          <a:bodyPr vert="horz" lIns="91440" tIns="45720" rIns="91440" bIns="45720" rtlCol="0" anchor="ctr"/>
          <a:lstStyle>
            <a:lvl1pPr algn="l">
              <a:defRPr sz="1333">
                <a:solidFill>
                  <a:schemeClr val="tx1">
                    <a:lumMod val="65000"/>
                    <a:lumOff val="35000"/>
                  </a:schemeClr>
                </a:solidFill>
              </a:defRPr>
            </a:lvl1pPr>
          </a:lstStyle>
          <a:p>
            <a:endParaRPr lang="zh-TW" altLang="en-US"/>
          </a:p>
        </p:txBody>
      </p:sp>
      <p:sp>
        <p:nvSpPr>
          <p:cNvPr id="15" name="投影片編號版面配置區 5"/>
          <p:cNvSpPr>
            <a:spLocks noGrp="1"/>
          </p:cNvSpPr>
          <p:nvPr>
            <p:ph type="sldNum" sz="quarter" idx="4"/>
          </p:nvPr>
        </p:nvSpPr>
        <p:spPr>
          <a:xfrm>
            <a:off x="11541731" y="6287297"/>
            <a:ext cx="648000" cy="379200"/>
          </a:xfrm>
          <a:prstGeom prst="rect">
            <a:avLst/>
          </a:prstGeom>
        </p:spPr>
        <p:txBody>
          <a:bodyPr vert="horz" lIns="91440" tIns="45720" rIns="91440" bIns="45720" rtlCol="0" anchor="ctr"/>
          <a:lstStyle>
            <a:lvl1pPr algn="l">
              <a:defRPr sz="1600">
                <a:solidFill>
                  <a:schemeClr val="tx1">
                    <a:lumMod val="65000"/>
                    <a:lumOff val="35000"/>
                  </a:schemeClr>
                </a:solidFill>
                <a:latin typeface="Calibri" charset="0"/>
                <a:ea typeface="Calibri" charset="0"/>
                <a:cs typeface="Calibri" charset="0"/>
              </a:defRPr>
            </a:lvl1pPr>
          </a:lstStyle>
          <a:p>
            <a:fld id="{70D3610E-E16A-44C9-AC3B-79AA416A4A9C}" type="slidenum">
              <a:rPr lang="zh-TW" altLang="en-US" smtClean="0"/>
              <a:t>‹#›</a:t>
            </a:fld>
            <a:endParaRPr lang="zh-TW" altLang="en-US"/>
          </a:p>
        </p:txBody>
      </p:sp>
    </p:spTree>
    <p:extLst>
      <p:ext uri="{BB962C8B-B14F-4D97-AF65-F5344CB8AC3E}">
        <p14:creationId xmlns:p14="http://schemas.microsoft.com/office/powerpoint/2010/main" val="311980183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圖片 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384" y="6377851"/>
            <a:ext cx="11664617" cy="304824"/>
          </a:xfrm>
          <a:prstGeom prst="rect">
            <a:avLst/>
          </a:prstGeom>
        </p:spPr>
      </p:pic>
      <p:sp>
        <p:nvSpPr>
          <p:cNvPr id="2" name="標題版面配置區 1"/>
          <p:cNvSpPr>
            <a:spLocks noGrp="1"/>
          </p:cNvSpPr>
          <p:nvPr>
            <p:ph type="title"/>
          </p:nvPr>
        </p:nvSpPr>
        <p:spPr>
          <a:xfrm>
            <a:off x="527383" y="274640"/>
            <a:ext cx="11133624" cy="562073"/>
          </a:xfrm>
          <a:prstGeom prst="rect">
            <a:avLst/>
          </a:prstGeom>
        </p:spPr>
        <p:txBody>
          <a:bodyPr vert="horz" lIns="91440" tIns="45720" rIns="91440" bIns="45720" rtlCol="0" anchor="ctr">
            <a:noAutofit/>
          </a:bodyPr>
          <a:lstStyle/>
          <a:p>
            <a:r>
              <a:rPr lang="zh-TW" altLang="en-US" dirty="0"/>
              <a:t>按一下以編輯母片標題樣式</a:t>
            </a:r>
          </a:p>
        </p:txBody>
      </p:sp>
      <p:sp>
        <p:nvSpPr>
          <p:cNvPr id="7" name="文字版面配置區 2"/>
          <p:cNvSpPr>
            <a:spLocks noGrp="1"/>
          </p:cNvSpPr>
          <p:nvPr>
            <p:ph type="body" idx="1"/>
          </p:nvPr>
        </p:nvSpPr>
        <p:spPr>
          <a:xfrm>
            <a:off x="527384" y="1220756"/>
            <a:ext cx="11055017" cy="4905409"/>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9" name="投影片編號版面配置區 5"/>
          <p:cNvSpPr>
            <a:spLocks noGrp="1"/>
          </p:cNvSpPr>
          <p:nvPr>
            <p:ph type="sldNum" sz="quarter" idx="4"/>
          </p:nvPr>
        </p:nvSpPr>
        <p:spPr>
          <a:xfrm>
            <a:off x="11659711" y="6287297"/>
            <a:ext cx="527381" cy="384043"/>
          </a:xfrm>
          <a:prstGeom prst="rect">
            <a:avLst/>
          </a:prstGeom>
        </p:spPr>
        <p:txBody>
          <a:bodyPr vert="horz" lIns="91440" tIns="45720" rIns="91440" bIns="45720" rtlCol="0" anchor="ctr"/>
          <a:lstStyle>
            <a:lvl1pPr algn="l">
              <a:defRPr sz="1600">
                <a:solidFill>
                  <a:schemeClr val="tx1">
                    <a:lumMod val="65000"/>
                    <a:lumOff val="35000"/>
                  </a:schemeClr>
                </a:solidFill>
                <a:latin typeface="Calibri" charset="0"/>
                <a:ea typeface="Calibri" charset="0"/>
                <a:cs typeface="Calibri" charset="0"/>
              </a:defRPr>
            </a:lvl1pPr>
          </a:lstStyle>
          <a:p>
            <a:fld id="{70D3610E-E16A-44C9-AC3B-79AA416A4A9C}" type="slidenum">
              <a:rPr lang="zh-TW" altLang="en-US" smtClean="0"/>
              <a:t>‹#›</a:t>
            </a:fld>
            <a:endParaRPr lang="zh-TW" altLang="en-US"/>
          </a:p>
        </p:txBody>
      </p:sp>
      <p:sp>
        <p:nvSpPr>
          <p:cNvPr id="10" name="頁尾版面配置區 4"/>
          <p:cNvSpPr>
            <a:spLocks noGrp="1"/>
          </p:cNvSpPr>
          <p:nvPr>
            <p:ph type="ftr" sz="quarter" idx="3"/>
          </p:nvPr>
        </p:nvSpPr>
        <p:spPr>
          <a:xfrm>
            <a:off x="2447595" y="6287300"/>
            <a:ext cx="4979920" cy="384041"/>
          </a:xfrm>
          <a:prstGeom prst="rect">
            <a:avLst/>
          </a:prstGeom>
        </p:spPr>
        <p:txBody>
          <a:bodyPr vert="horz" lIns="91440" tIns="45720" rIns="91440" bIns="45720" rtlCol="0" anchor="ctr"/>
          <a:lstStyle>
            <a:lvl1pPr algn="l">
              <a:defRPr sz="1333">
                <a:solidFill>
                  <a:schemeClr val="tx1">
                    <a:lumMod val="65000"/>
                    <a:lumOff val="35000"/>
                  </a:schemeClr>
                </a:solidFill>
              </a:defRPr>
            </a:lvl1pPr>
          </a:lstStyle>
          <a:p>
            <a:endParaRPr lang="zh-TW" altLang="en-US"/>
          </a:p>
        </p:txBody>
      </p:sp>
    </p:spTree>
    <p:extLst>
      <p:ext uri="{BB962C8B-B14F-4D97-AF65-F5344CB8AC3E}">
        <p14:creationId xmlns:p14="http://schemas.microsoft.com/office/powerpoint/2010/main" val="2298158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hdr="0" ftr="0" dt="0"/>
  <p:txStyles>
    <p:titleStyle>
      <a:lvl1pPr algn="l" defTabSz="1219170" rtl="0" eaLnBrk="1" latinLnBrk="0" hangingPunct="1">
        <a:spcBef>
          <a:spcPct val="0"/>
        </a:spcBef>
        <a:buNone/>
        <a:defRPr sz="3733" b="1" kern="1200">
          <a:solidFill>
            <a:schemeClr val="tx1"/>
          </a:solidFill>
          <a:latin typeface="+mj-lt"/>
          <a:ea typeface="+mj-ea"/>
          <a:cs typeface="+mj-cs"/>
        </a:defRPr>
      </a:lvl1pPr>
    </p:titleStyle>
    <p:bodyStyle>
      <a:lvl1pPr marL="457189" indent="-457189" algn="just" defTabSz="1219170" rtl="0" eaLnBrk="1" latinLnBrk="0" hangingPunct="1">
        <a:lnSpc>
          <a:spcPct val="150000"/>
        </a:lnSpc>
        <a:spcBef>
          <a:spcPct val="20000"/>
        </a:spcBef>
        <a:buClr>
          <a:schemeClr val="tx1"/>
        </a:buClr>
        <a:buFont typeface="Wingdings" charset="2"/>
        <a:buChar char="n"/>
        <a:defRPr sz="2667" kern="1200">
          <a:solidFill>
            <a:schemeClr val="tx1"/>
          </a:solidFill>
          <a:latin typeface="+mn-lt"/>
          <a:ea typeface="+mn-ea"/>
          <a:cs typeface="+mn-cs"/>
        </a:defRPr>
      </a:lvl1pPr>
      <a:lvl2pPr marL="990575" indent="-380990" algn="just" defTabSz="1219170" rtl="0" eaLnBrk="1" latinLnBrk="0" hangingPunct="1">
        <a:lnSpc>
          <a:spcPct val="150000"/>
        </a:lnSpc>
        <a:spcBef>
          <a:spcPct val="20000"/>
        </a:spcBef>
        <a:buClr>
          <a:schemeClr val="tx1"/>
        </a:buClr>
        <a:buFont typeface="Wingdings" charset="2"/>
        <a:buChar char="l"/>
        <a:defRPr sz="2400" kern="1200">
          <a:solidFill>
            <a:schemeClr val="tx1"/>
          </a:solidFill>
          <a:latin typeface="+mn-lt"/>
          <a:ea typeface="+mn-ea"/>
          <a:cs typeface="+mn-cs"/>
        </a:defRPr>
      </a:lvl2pPr>
      <a:lvl3pPr marL="1523962" indent="-304792" algn="just" defTabSz="1219170" rtl="0" eaLnBrk="1" latinLnBrk="0" hangingPunct="1">
        <a:lnSpc>
          <a:spcPct val="150000"/>
        </a:lnSpc>
        <a:spcBef>
          <a:spcPct val="20000"/>
        </a:spcBef>
        <a:buClr>
          <a:schemeClr val="tx1"/>
        </a:buClr>
        <a:buSzPct val="80000"/>
        <a:buFont typeface="Wingdings" charset="2"/>
        <a:buChar char="u"/>
        <a:defRPr sz="2133" kern="1200">
          <a:solidFill>
            <a:schemeClr val="tx1"/>
          </a:solidFill>
          <a:latin typeface="+mn-lt"/>
          <a:ea typeface="+mn-ea"/>
          <a:cs typeface="+mn-cs"/>
        </a:defRPr>
      </a:lvl3pPr>
      <a:lvl4pPr marL="2133547" indent="-304792" algn="just" defTabSz="1219170" rtl="0" eaLnBrk="1" latinLnBrk="0" hangingPunct="1">
        <a:lnSpc>
          <a:spcPct val="150000"/>
        </a:lnSpc>
        <a:spcBef>
          <a:spcPct val="20000"/>
        </a:spcBef>
        <a:buClr>
          <a:schemeClr val="tx1"/>
        </a:buClr>
        <a:buSzPct val="80000"/>
        <a:buFont typeface="Wingdings" charset="2"/>
        <a:buChar char="u"/>
        <a:defRPr sz="1867" kern="1200">
          <a:solidFill>
            <a:schemeClr val="tx1"/>
          </a:solidFill>
          <a:latin typeface="+mn-lt"/>
          <a:ea typeface="+mn-ea"/>
          <a:cs typeface="+mn-cs"/>
        </a:defRPr>
      </a:lvl4pPr>
      <a:lvl5pPr marL="2743131" indent="-304792" algn="just" defTabSz="1219170" rtl="0" eaLnBrk="1" latinLnBrk="0" hangingPunct="1">
        <a:lnSpc>
          <a:spcPct val="150000"/>
        </a:lnSpc>
        <a:spcBef>
          <a:spcPct val="20000"/>
        </a:spcBef>
        <a:buClr>
          <a:schemeClr val="tx1"/>
        </a:buClr>
        <a:buSzPct val="80000"/>
        <a:buFont typeface="Wingdings" charset="2"/>
        <a:buChar char="u"/>
        <a:defRPr sz="16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TW"/>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microsoft.com/office/2007/relationships/hdphoto" Target="../media/hdphoto1.wdp"/><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9.xml"/><Relationship Id="rId5" Type="http://schemas.openxmlformats.org/officeDocument/2006/relationships/image" Target="../media/image32.png"/><Relationship Id="rId4" Type="http://schemas.openxmlformats.org/officeDocument/2006/relationships/hyperlink" Target="https://www.cathaybk.com.tw/cathaybk/about/about/faq/"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9.xml"/><Relationship Id="rId5" Type="http://schemas.microsoft.com/office/2007/relationships/hdphoto" Target="../media/hdphoto2.wdp"/><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chart" Target="../charts/char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5.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9.png"/><Relationship Id="rId7" Type="http://schemas.openxmlformats.org/officeDocument/2006/relationships/diagramColors" Target="../diagrams/colors3.xml"/><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19.xml"/><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chart" Target="../charts/chart3.xml"/><Relationship Id="rId1" Type="http://schemas.openxmlformats.org/officeDocument/2006/relationships/slideLayout" Target="../slideLayouts/slideLayout19.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0.png"/><Relationship Id="rId1" Type="http://schemas.openxmlformats.org/officeDocument/2006/relationships/slideLayout" Target="../slideLayouts/slideLayout19.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19.xm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1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8" Type="http://schemas.openxmlformats.org/officeDocument/2006/relationships/hyperlink" Target="https://www.ey.gov.tw/Page/5A8A0CB5B41DA11E/a8ec407c-6154-4c14-8f1e-d494ec2dbf23" TargetMode="External"/><Relationship Id="rId3" Type="http://schemas.openxmlformats.org/officeDocument/2006/relationships/hyperlink" Target="https://jason-chen-1992.weebly.com/home/-whats-ai" TargetMode="External"/><Relationship Id="rId7" Type="http://schemas.openxmlformats.org/officeDocument/2006/relationships/hyperlink" Target="https://as-ai.org/master-organisation/" TargetMode="External"/><Relationship Id="rId12" Type="http://schemas.openxmlformats.org/officeDocument/2006/relationships/hyperlink" Target="https://leemeng.tw/shortest-path-to-the-nlp-world-a-gentle-guide-of-natural-language-processing-and-deep-learning-for-everyone.html" TargetMode="External"/><Relationship Id="rId2" Type="http://schemas.openxmlformats.org/officeDocument/2006/relationships/hyperlink" Target="https://www.ithome.com.tw/node/26953" TargetMode="External"/><Relationship Id="rId1" Type="http://schemas.openxmlformats.org/officeDocument/2006/relationships/slideLayout" Target="../slideLayouts/slideLayout19.xml"/><Relationship Id="rId6" Type="http://schemas.openxmlformats.org/officeDocument/2006/relationships/hyperlink" Target="https://makerpro.cc/2019/05/introduction-to-ai/" TargetMode="External"/><Relationship Id="rId11" Type="http://schemas.openxmlformats.org/officeDocument/2006/relationships/hyperlink" Target="https://blog.gcp.expert/ml-1-ai-ml-deep-learning-intro/" TargetMode="External"/><Relationship Id="rId5" Type="http://schemas.openxmlformats.org/officeDocument/2006/relationships/hyperlink" Target="https://dsgn.tw/archives/56345/" TargetMode="External"/><Relationship Id="rId10" Type="http://schemas.openxmlformats.org/officeDocument/2006/relationships/hyperlink" Target="https://ithelp.ithome.com.tw/articles/10201553" TargetMode="External"/><Relationship Id="rId4" Type="http://schemas.openxmlformats.org/officeDocument/2006/relationships/hyperlink" Target="https://aws.amazon.com/tw/machine-learning/what-is-ai/" TargetMode="External"/><Relationship Id="rId9" Type="http://schemas.openxmlformats.org/officeDocument/2006/relationships/hyperlink" Target="http://programmermagazine.github.io/201404/htm/focus1.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9.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8CF330-9D33-4C89-92C9-E0C80AF6BF64}"/>
              </a:ext>
            </a:extLst>
          </p:cNvPr>
          <p:cNvSpPr>
            <a:spLocks noGrp="1"/>
          </p:cNvSpPr>
          <p:nvPr>
            <p:ph type="ctrTitle"/>
          </p:nvPr>
        </p:nvSpPr>
        <p:spPr>
          <a:xfrm>
            <a:off x="1418839" y="2509520"/>
            <a:ext cx="9144000" cy="1200396"/>
          </a:xfrm>
        </p:spPr>
        <p:txBody>
          <a:bodyPr>
            <a:normAutofit/>
          </a:bodyPr>
          <a:lstStyle/>
          <a:p>
            <a:r>
              <a:rPr lang="zh-TW" altLang="en-US" sz="6600" b="1" dirty="0">
                <a:latin typeface="微軟正黑體" panose="020B0604030504040204" pitchFamily="34" charset="-120"/>
                <a:ea typeface="微軟正黑體" panose="020B0604030504040204" pitchFamily="34" charset="-120"/>
              </a:rPr>
              <a:t>智能工作台</a:t>
            </a:r>
            <a:r>
              <a:rPr lang="en-US" altLang="zh-TW" sz="6600" b="1" dirty="0">
                <a:latin typeface="微軟正黑體" panose="020B0604030504040204" pitchFamily="34" charset="-120"/>
                <a:ea typeface="微軟正黑體" panose="020B0604030504040204" pitchFamily="34" charset="-120"/>
              </a:rPr>
              <a:t>AI</a:t>
            </a:r>
            <a:r>
              <a:rPr lang="zh-TW" altLang="en-US" sz="6600" b="1" dirty="0">
                <a:latin typeface="微軟正黑體" panose="020B0604030504040204" pitchFamily="34" charset="-120"/>
                <a:ea typeface="微軟正黑體" panose="020B0604030504040204" pitchFamily="34" charset="-120"/>
              </a:rPr>
              <a:t>應用方案</a:t>
            </a:r>
          </a:p>
        </p:txBody>
      </p:sp>
      <p:sp>
        <p:nvSpPr>
          <p:cNvPr id="3" name="副標題 2">
            <a:extLst>
              <a:ext uri="{FF2B5EF4-FFF2-40B4-BE49-F238E27FC236}">
                <a16:creationId xmlns:a16="http://schemas.microsoft.com/office/drawing/2014/main" id="{0F923D55-C184-4C78-91B1-18079A6B9AC2}"/>
              </a:ext>
            </a:extLst>
          </p:cNvPr>
          <p:cNvSpPr>
            <a:spLocks noGrp="1"/>
          </p:cNvSpPr>
          <p:nvPr>
            <p:ph type="subTitle" idx="1"/>
          </p:nvPr>
        </p:nvSpPr>
        <p:spPr>
          <a:xfrm>
            <a:off x="10661139" y="6488668"/>
            <a:ext cx="1449581" cy="369332"/>
          </a:xfrm>
        </p:spPr>
        <p:txBody>
          <a:bodyPr>
            <a:normAutofit lnSpcReduction="10000"/>
          </a:bodyPr>
          <a:lstStyle/>
          <a:p>
            <a:r>
              <a:rPr lang="en-US" altLang="zh-TW" sz="1400" dirty="0">
                <a:solidFill>
                  <a:schemeClr val="tx1"/>
                </a:solidFill>
                <a:latin typeface="微軟正黑體" panose="020B0604030504040204" pitchFamily="34" charset="-120"/>
                <a:ea typeface="微軟正黑體" panose="020B0604030504040204" pitchFamily="34" charset="-120"/>
              </a:rPr>
              <a:t>2020</a:t>
            </a:r>
            <a:r>
              <a:rPr lang="zh-TW" altLang="en-US" sz="1400" dirty="0">
                <a:solidFill>
                  <a:schemeClr val="tx1"/>
                </a:solidFill>
                <a:latin typeface="微軟正黑體" panose="020B0604030504040204" pitchFamily="34" charset="-120"/>
                <a:ea typeface="微軟正黑體" panose="020B0604030504040204" pitchFamily="34" charset="-120"/>
              </a:rPr>
              <a:t>年</a:t>
            </a:r>
            <a:r>
              <a:rPr lang="en-US" altLang="zh-TW" sz="1400" dirty="0">
                <a:solidFill>
                  <a:schemeClr val="tx1"/>
                </a:solidFill>
                <a:latin typeface="微軟正黑體" panose="020B0604030504040204" pitchFamily="34" charset="-120"/>
                <a:ea typeface="微軟正黑體" panose="020B0604030504040204" pitchFamily="34" charset="-120"/>
              </a:rPr>
              <a:t>8</a:t>
            </a:r>
            <a:r>
              <a:rPr lang="zh-TW" altLang="en-US" sz="1400" dirty="0">
                <a:solidFill>
                  <a:schemeClr val="tx1"/>
                </a:solidFill>
                <a:latin typeface="微軟正黑體" panose="020B0604030504040204" pitchFamily="34" charset="-120"/>
                <a:ea typeface="微軟正黑體" panose="020B0604030504040204" pitchFamily="34" charset="-120"/>
              </a:rPr>
              <a:t>月</a:t>
            </a:r>
            <a:r>
              <a:rPr lang="en-US" altLang="zh-TW" sz="1400" dirty="0">
                <a:solidFill>
                  <a:schemeClr val="tx1"/>
                </a:solidFill>
                <a:latin typeface="微軟正黑體" panose="020B0604030504040204" pitchFamily="34" charset="-120"/>
                <a:ea typeface="微軟正黑體" panose="020B0604030504040204" pitchFamily="34" charset="-120"/>
              </a:rPr>
              <a:t>25</a:t>
            </a:r>
            <a:r>
              <a:rPr lang="zh-TW" altLang="en-US" sz="1400" dirty="0">
                <a:solidFill>
                  <a:schemeClr val="tx1"/>
                </a:solidFill>
                <a:latin typeface="微軟正黑體" panose="020B0604030504040204" pitchFamily="34" charset="-120"/>
                <a:ea typeface="微軟正黑體" panose="020B0604030504040204" pitchFamily="34" charset="-120"/>
              </a:rPr>
              <a:t>日</a:t>
            </a:r>
          </a:p>
        </p:txBody>
      </p:sp>
      <p:sp>
        <p:nvSpPr>
          <p:cNvPr id="4" name="文字方塊 3">
            <a:extLst>
              <a:ext uri="{FF2B5EF4-FFF2-40B4-BE49-F238E27FC236}">
                <a16:creationId xmlns:a16="http://schemas.microsoft.com/office/drawing/2014/main" id="{6CD99AC6-FCC1-41C9-B94E-B49792749815}"/>
              </a:ext>
            </a:extLst>
          </p:cNvPr>
          <p:cNvSpPr txBox="1"/>
          <p:nvPr/>
        </p:nvSpPr>
        <p:spPr>
          <a:xfrm>
            <a:off x="7892800" y="6031101"/>
            <a:ext cx="4097519"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個人金融資訊部 財管暨金服科 顏煥勳</a:t>
            </a:r>
          </a:p>
        </p:txBody>
      </p:sp>
      <p:sp>
        <p:nvSpPr>
          <p:cNvPr id="5" name="文字方塊 4">
            <a:extLst>
              <a:ext uri="{FF2B5EF4-FFF2-40B4-BE49-F238E27FC236}">
                <a16:creationId xmlns:a16="http://schemas.microsoft.com/office/drawing/2014/main" id="{84744B39-0E24-411B-859B-DD4BDD14BC74}"/>
              </a:ext>
            </a:extLst>
          </p:cNvPr>
          <p:cNvSpPr txBox="1"/>
          <p:nvPr/>
        </p:nvSpPr>
        <p:spPr>
          <a:xfrm>
            <a:off x="7892800" y="5661769"/>
            <a:ext cx="3913120" cy="369332"/>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CIP</a:t>
            </a:r>
            <a:r>
              <a:rPr lang="zh-TW" altLang="en-US" dirty="0">
                <a:latin typeface="微軟正黑體" panose="020B0604030504040204" pitchFamily="34" charset="-120"/>
                <a:ea typeface="微軟正黑體" panose="020B0604030504040204" pitchFamily="34" charset="-120"/>
              </a:rPr>
              <a:t> 個人專案簡報      客服語音辨識</a:t>
            </a:r>
            <a:r>
              <a:rPr lang="en-US" altLang="zh-TW" dirty="0">
                <a:latin typeface="微軟正黑體" panose="020B0604030504040204" pitchFamily="34" charset="-120"/>
                <a:ea typeface="微軟正黑體" panose="020B0604030504040204" pitchFamily="34" charset="-120"/>
              </a:rPr>
              <a:t>AI</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29160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5DFB0B3-433B-4E10-8B55-FB36D8B25A52}"/>
              </a:ext>
            </a:extLst>
          </p:cNvPr>
          <p:cNvSpPr/>
          <p:nvPr/>
        </p:nvSpPr>
        <p:spPr>
          <a:xfrm>
            <a:off x="6067887" y="-15056"/>
            <a:ext cx="3040673" cy="2277587"/>
          </a:xfrm>
          <a:prstGeom prst="rect">
            <a:avLst/>
          </a:prstGeom>
          <a: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矩形 11">
            <a:extLst>
              <a:ext uri="{FF2B5EF4-FFF2-40B4-BE49-F238E27FC236}">
                <a16:creationId xmlns:a16="http://schemas.microsoft.com/office/drawing/2014/main" id="{85A84C3C-4546-4272-909E-BD2B6CA41A31}"/>
              </a:ext>
            </a:extLst>
          </p:cNvPr>
          <p:cNvSpPr/>
          <p:nvPr/>
        </p:nvSpPr>
        <p:spPr>
          <a:xfrm>
            <a:off x="3030280" y="-8067"/>
            <a:ext cx="3040673" cy="2277587"/>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AEE5A7C8-ACDC-423F-823C-FAAD7E5980CF}"/>
              </a:ext>
            </a:extLst>
          </p:cNvPr>
          <p:cNvSpPr/>
          <p:nvPr/>
        </p:nvSpPr>
        <p:spPr>
          <a:xfrm>
            <a:off x="9090936" y="-8065"/>
            <a:ext cx="3101063" cy="2277587"/>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17">
            <a:extLst>
              <a:ext uri="{FF2B5EF4-FFF2-40B4-BE49-F238E27FC236}">
                <a16:creationId xmlns:a16="http://schemas.microsoft.com/office/drawing/2014/main" id="{1684AB60-FCB4-4AEE-AA6D-649619CCA02B}"/>
              </a:ext>
            </a:extLst>
          </p:cNvPr>
          <p:cNvSpPr/>
          <p:nvPr/>
        </p:nvSpPr>
        <p:spPr>
          <a:xfrm>
            <a:off x="0" y="-8067"/>
            <a:ext cx="3037607" cy="2277587"/>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矩形 19">
            <a:extLst>
              <a:ext uri="{FF2B5EF4-FFF2-40B4-BE49-F238E27FC236}">
                <a16:creationId xmlns:a16="http://schemas.microsoft.com/office/drawing/2014/main" id="{94EED5D3-372B-4BB1-82AE-5FB16F16A363}"/>
              </a:ext>
            </a:extLst>
          </p:cNvPr>
          <p:cNvSpPr/>
          <p:nvPr/>
        </p:nvSpPr>
        <p:spPr>
          <a:xfrm>
            <a:off x="3030280" y="4594964"/>
            <a:ext cx="3069979" cy="227758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a:extLst>
              <a:ext uri="{FF2B5EF4-FFF2-40B4-BE49-F238E27FC236}">
                <a16:creationId xmlns:a16="http://schemas.microsoft.com/office/drawing/2014/main" id="{1AB083D0-FA24-4ED7-B6A6-FA1444B5A17B}"/>
              </a:ext>
            </a:extLst>
          </p:cNvPr>
          <p:cNvSpPr/>
          <p:nvPr/>
        </p:nvSpPr>
        <p:spPr>
          <a:xfrm>
            <a:off x="9126280" y="4580413"/>
            <a:ext cx="3078713" cy="2277587"/>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BA858F0-B030-42DA-BB91-8D1035D519C3}"/>
              </a:ext>
            </a:extLst>
          </p:cNvPr>
          <p:cNvSpPr/>
          <p:nvPr/>
        </p:nvSpPr>
        <p:spPr>
          <a:xfrm>
            <a:off x="6096000" y="4587789"/>
            <a:ext cx="3040673" cy="2277587"/>
          </a:xfrm>
          <a:prstGeom prst="rect">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3F13EB12-10D4-450E-B46E-6926607A8873}"/>
              </a:ext>
            </a:extLst>
          </p:cNvPr>
          <p:cNvSpPr/>
          <p:nvPr/>
        </p:nvSpPr>
        <p:spPr>
          <a:xfrm>
            <a:off x="0" y="4594964"/>
            <a:ext cx="3069979" cy="2277587"/>
          </a:xfrm>
          <a:prstGeom prst="rect">
            <a:avLst/>
          </a:prstGeom>
          <a:blipFill>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665C29F9-3F1A-425D-85EC-257A21C2FF70}"/>
              </a:ext>
            </a:extLst>
          </p:cNvPr>
          <p:cNvSpPr>
            <a:spLocks noGrp="1"/>
          </p:cNvSpPr>
          <p:nvPr>
            <p:ph type="sldNum" sz="quarter" idx="12"/>
          </p:nvPr>
        </p:nvSpPr>
        <p:spPr/>
        <p:txBody>
          <a:bodyPr/>
          <a:lstStyle/>
          <a:p>
            <a:fld id="{70D3610E-E16A-44C9-AC3B-79AA416A4A9C}" type="slidenum">
              <a:rPr lang="zh-TW" altLang="en-US" smtClean="0"/>
              <a:t>10</a:t>
            </a:fld>
            <a:endParaRPr lang="zh-TW" altLang="en-US"/>
          </a:p>
        </p:txBody>
      </p:sp>
      <p:sp>
        <p:nvSpPr>
          <p:cNvPr id="17" name="文字方塊 16">
            <a:extLst>
              <a:ext uri="{FF2B5EF4-FFF2-40B4-BE49-F238E27FC236}">
                <a16:creationId xmlns:a16="http://schemas.microsoft.com/office/drawing/2014/main" id="{39C51358-4FBF-45F1-8373-DC1536DC19BB}"/>
              </a:ext>
            </a:extLst>
          </p:cNvPr>
          <p:cNvSpPr txBox="1"/>
          <p:nvPr/>
        </p:nvSpPr>
        <p:spPr>
          <a:xfrm>
            <a:off x="2208667" y="2860199"/>
            <a:ext cx="8219440" cy="1107996"/>
          </a:xfrm>
          <a:prstGeom prst="rect">
            <a:avLst/>
          </a:prstGeom>
          <a:noFill/>
        </p:spPr>
        <p:txBody>
          <a:bodyPr wrap="square">
            <a:spAutoFit/>
          </a:bodyPr>
          <a:lstStyle/>
          <a:p>
            <a:r>
              <a:rPr lang="zh-TW" altLang="en-US" sz="6600" b="1" dirty="0">
                <a:solidFill>
                  <a:srgbClr val="0070C0"/>
                </a:solidFill>
                <a:latin typeface="微軟正黑體" panose="020B0604030504040204" pitchFamily="34" charset="-120"/>
                <a:ea typeface="微軟正黑體" panose="020B0604030504040204" pitchFamily="34" charset="-120"/>
              </a:rPr>
              <a:t>打造客服語音辨識</a:t>
            </a:r>
            <a:r>
              <a:rPr lang="en-US" altLang="zh-TW" sz="6600" b="1" dirty="0">
                <a:solidFill>
                  <a:srgbClr val="0070C0"/>
                </a:solidFill>
                <a:latin typeface="微軟正黑體" panose="020B0604030504040204" pitchFamily="34" charset="-120"/>
                <a:ea typeface="微軟正黑體" panose="020B0604030504040204" pitchFamily="34" charset="-120"/>
              </a:rPr>
              <a:t>AI</a:t>
            </a:r>
            <a:endParaRPr lang="zh-TW" altLang="en-US" sz="6600" b="1" dirty="0">
              <a:solidFill>
                <a:srgbClr val="0070C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23154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C558230-8A98-42DC-A53E-C97353A61056}"/>
              </a:ext>
            </a:extLst>
          </p:cNvPr>
          <p:cNvSpPr/>
          <p:nvPr/>
        </p:nvSpPr>
        <p:spPr>
          <a:xfrm>
            <a:off x="0" y="0"/>
            <a:ext cx="12192000" cy="6858001"/>
          </a:xfrm>
          <a:prstGeom prst="rect">
            <a:avLst/>
          </a:prstGeom>
          <a:blipFill dpi="0" rotWithShape="1">
            <a:blip r:embed="rId3">
              <a:alphaModFix amt="20000"/>
            </a:blip>
            <a:srcRect/>
            <a:stretch>
              <a:fillRect l="-2943" t="-2677" r="-2943" b="-26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1.</a:t>
            </a:r>
            <a:r>
              <a:rPr lang="zh-TW" altLang="en-US" dirty="0">
                <a:latin typeface="微軟正黑體" panose="020B0604030504040204" pitchFamily="34" charset="-120"/>
                <a:ea typeface="微軟正黑體" panose="020B0604030504040204" pitchFamily="34" charset="-120"/>
              </a:rPr>
              <a:t>取得資料集</a:t>
            </a:r>
          </a:p>
        </p:txBody>
      </p:sp>
      <p:sp>
        <p:nvSpPr>
          <p:cNvPr id="3" name="內容版面配置區 2">
            <a:extLst>
              <a:ext uri="{FF2B5EF4-FFF2-40B4-BE49-F238E27FC236}">
                <a16:creationId xmlns:a16="http://schemas.microsoft.com/office/drawing/2014/main" id="{58DE7A02-1518-45B3-B552-43E6BD7A981C}"/>
              </a:ext>
            </a:extLst>
          </p:cNvPr>
          <p:cNvSpPr>
            <a:spLocks noGrp="1"/>
          </p:cNvSpPr>
          <p:nvPr>
            <p:ph idx="1"/>
          </p:nvPr>
        </p:nvSpPr>
        <p:spPr>
          <a:xfrm>
            <a:off x="6444344" y="2326368"/>
            <a:ext cx="5333998" cy="2550432"/>
          </a:xfrm>
        </p:spPr>
        <p:txBody>
          <a:bodyPr>
            <a:normAutofit fontScale="85000" lnSpcReduction="10000"/>
          </a:bodyPr>
          <a:lstStyle/>
          <a:p>
            <a:r>
              <a:rPr lang="zh-TW" altLang="en-US" sz="3200" dirty="0">
                <a:latin typeface="微軟正黑體" panose="020B0604030504040204" pitchFamily="34" charset="-120"/>
                <a:ea typeface="微軟正黑體" panose="020B0604030504040204" pitchFamily="34" charset="-120"/>
              </a:rPr>
              <a:t>目前選擇 </a:t>
            </a:r>
            <a:r>
              <a:rPr lang="zh-TW" altLang="en-US" sz="1800" dirty="0">
                <a:latin typeface="微軟正黑體" panose="020B0604030504040204" pitchFamily="34" charset="-120"/>
                <a:ea typeface="微軟正黑體" panose="020B0604030504040204" pitchFamily="34" charset="-120"/>
              </a:rPr>
              <a:t>數位金融 </a:t>
            </a:r>
            <a:r>
              <a:rPr lang="en-US" altLang="zh-TW" sz="1800" dirty="0">
                <a:latin typeface="微軟正黑體" panose="020B0604030504040204" pitchFamily="34" charset="-120"/>
                <a:ea typeface="微軟正黑體" panose="020B0604030504040204" pitchFamily="34" charset="-120"/>
              </a:rPr>
              <a:t>- </a:t>
            </a:r>
            <a:r>
              <a:rPr lang="zh-TW" altLang="en-US" sz="1800" dirty="0">
                <a:latin typeface="微軟正黑體" panose="020B0604030504040204" pitchFamily="34" charset="-120"/>
                <a:ea typeface="微軟正黑體" panose="020B0604030504040204" pitchFamily="34" charset="-120"/>
              </a:rPr>
              <a:t>數位存款帳戶、數位金融 </a:t>
            </a:r>
            <a:r>
              <a:rPr lang="en-US" altLang="zh-TW" sz="1800" dirty="0">
                <a:latin typeface="微軟正黑體" panose="020B0604030504040204" pitchFamily="34" charset="-120"/>
                <a:ea typeface="微軟正黑體" panose="020B0604030504040204" pitchFamily="34" charset="-120"/>
              </a:rPr>
              <a:t>- </a:t>
            </a:r>
            <a:r>
              <a:rPr lang="zh-TW" altLang="en-US" sz="1800" dirty="0">
                <a:latin typeface="微軟正黑體" panose="020B0604030504040204" pitchFamily="34" charset="-120"/>
                <a:ea typeface="微軟正黑體" panose="020B0604030504040204" pitchFamily="34" charset="-120"/>
              </a:rPr>
              <a:t>網路銀行、數位金融 </a:t>
            </a:r>
            <a:r>
              <a:rPr lang="en-US" altLang="zh-TW" sz="1800" dirty="0">
                <a:latin typeface="微軟正黑體" panose="020B0604030504040204" pitchFamily="34" charset="-120"/>
                <a:ea typeface="微軟正黑體" panose="020B0604030504040204" pitchFamily="34" charset="-120"/>
              </a:rPr>
              <a:t>- </a:t>
            </a:r>
            <a:r>
              <a:rPr lang="zh-TW" altLang="en-US" sz="1800" dirty="0">
                <a:latin typeface="微軟正黑體" panose="020B0604030504040204" pitchFamily="34" charset="-120"/>
                <a:ea typeface="微軟正黑體" panose="020B0604030504040204" pitchFamily="34" charset="-120"/>
              </a:rPr>
              <a:t>行動銀行、數位金融 </a:t>
            </a:r>
            <a:r>
              <a:rPr lang="en-US" altLang="zh-TW" sz="1800" dirty="0">
                <a:latin typeface="微軟正黑體" panose="020B0604030504040204" pitchFamily="34" charset="-120"/>
                <a:ea typeface="微軟正黑體" panose="020B0604030504040204" pitchFamily="34" charset="-120"/>
              </a:rPr>
              <a:t>- LINE</a:t>
            </a:r>
            <a:r>
              <a:rPr lang="zh-TW" altLang="en-US" sz="1800" dirty="0">
                <a:latin typeface="微軟正黑體" panose="020B0604030504040204" pitchFamily="34" charset="-120"/>
                <a:ea typeface="微軟正黑體" panose="020B0604030504040204" pitchFamily="34" charset="-120"/>
              </a:rPr>
              <a:t>個人化服務、數位金融 </a:t>
            </a:r>
            <a:r>
              <a:rPr lang="en-US" altLang="zh-TW" sz="1800" dirty="0">
                <a:latin typeface="微軟正黑體" panose="020B0604030504040204" pitchFamily="34" charset="-120"/>
                <a:ea typeface="微軟正黑體" panose="020B0604030504040204" pitchFamily="34" charset="-120"/>
              </a:rPr>
              <a:t>- </a:t>
            </a:r>
            <a:r>
              <a:rPr lang="zh-TW" altLang="en-US" sz="1800" dirty="0">
                <a:latin typeface="微軟正黑體" panose="020B0604030504040204" pitchFamily="34" charset="-120"/>
                <a:ea typeface="微軟正黑體" panose="020B0604030504040204" pitchFamily="34" charset="-120"/>
              </a:rPr>
              <a:t>網路</a:t>
            </a:r>
            <a:r>
              <a:rPr lang="en-US" altLang="zh-TW" sz="1800" dirty="0">
                <a:latin typeface="微軟正黑體" panose="020B0604030504040204" pitchFamily="34" charset="-120"/>
                <a:ea typeface="微軟正黑體" panose="020B0604030504040204" pitchFamily="34" charset="-120"/>
              </a:rPr>
              <a:t>ATM</a:t>
            </a:r>
            <a:r>
              <a:rPr lang="zh-TW" altLang="en-US" sz="1800" dirty="0">
                <a:latin typeface="微軟正黑體" panose="020B0604030504040204" pitchFamily="34" charset="-120"/>
                <a:ea typeface="微軟正黑體" panose="020B0604030504040204" pitchFamily="34" charset="-120"/>
              </a:rPr>
              <a:t>、行動支付 </a:t>
            </a:r>
            <a:r>
              <a:rPr lang="en-US" altLang="zh-TW" sz="1800" dirty="0">
                <a:latin typeface="微軟正黑體" panose="020B0604030504040204" pitchFamily="34" charset="-120"/>
                <a:ea typeface="微軟正黑體" panose="020B0604030504040204" pitchFamily="34" charset="-120"/>
              </a:rPr>
              <a:t>- Fitbit Pay</a:t>
            </a:r>
            <a:r>
              <a:rPr lang="zh-TW" altLang="en-US" sz="1800" dirty="0">
                <a:latin typeface="微軟正黑體" panose="020B0604030504040204" pitchFamily="34" charset="-120"/>
                <a:ea typeface="微軟正黑體" panose="020B0604030504040204" pitchFamily="34" charset="-120"/>
              </a:rPr>
              <a:t>、行動支付 </a:t>
            </a:r>
            <a:r>
              <a:rPr lang="en-US" altLang="zh-TW" sz="1800" dirty="0">
                <a:latin typeface="微軟正黑體" panose="020B0604030504040204" pitchFamily="34" charset="-120"/>
                <a:ea typeface="微軟正黑體" panose="020B0604030504040204" pitchFamily="34" charset="-120"/>
              </a:rPr>
              <a:t>- Hami Pay</a:t>
            </a:r>
            <a:r>
              <a:rPr lang="zh-TW" altLang="en-US" sz="1800" dirty="0">
                <a:latin typeface="微軟正黑體" panose="020B0604030504040204" pitchFamily="34" charset="-120"/>
                <a:ea typeface="微軟正黑體" panose="020B0604030504040204" pitchFamily="34" charset="-120"/>
              </a:rPr>
              <a:t>、基金投資、貸款、信託、</a:t>
            </a:r>
            <a:r>
              <a:rPr lang="en-US" altLang="zh-TW" sz="1800" dirty="0">
                <a:latin typeface="微軟正黑體" panose="020B0604030504040204" pitchFamily="34" charset="-120"/>
                <a:ea typeface="微軟正黑體" panose="020B0604030504040204" pitchFamily="34" charset="-120"/>
              </a:rPr>
              <a:t>ATM</a:t>
            </a:r>
            <a:r>
              <a:rPr lang="zh-TW" altLang="en-US" sz="1800" dirty="0">
                <a:latin typeface="微軟正黑體" panose="020B0604030504040204" pitchFamily="34" charset="-120"/>
                <a:ea typeface="微軟正黑體" panose="020B0604030504040204" pitchFamily="34" charset="-120"/>
              </a:rPr>
              <a:t>相關服務、信用卡、存款帳戶、綜合對帳單、</a:t>
            </a:r>
            <a:r>
              <a:rPr lang="en-US" altLang="zh-TW" sz="1800" dirty="0" err="1">
                <a:latin typeface="微軟正黑體" panose="020B0604030504040204" pitchFamily="34" charset="-120"/>
                <a:ea typeface="微軟正黑體" panose="020B0604030504040204" pitchFamily="34" charset="-120"/>
              </a:rPr>
              <a:t>MyBill</a:t>
            </a:r>
            <a:r>
              <a:rPr lang="en-US" altLang="zh-TW" sz="1800" dirty="0">
                <a:latin typeface="微軟正黑體" panose="020B0604030504040204" pitchFamily="34" charset="-120"/>
                <a:ea typeface="微軟正黑體" panose="020B0604030504040204" pitchFamily="34" charset="-120"/>
              </a:rPr>
              <a:t> </a:t>
            </a:r>
            <a:r>
              <a:rPr lang="zh-TW" altLang="en-US" sz="1800" dirty="0">
                <a:latin typeface="微軟正黑體" panose="020B0604030504040204" pitchFamily="34" charset="-120"/>
                <a:ea typeface="微軟正黑體" panose="020B0604030504040204" pitchFamily="34" charset="-120"/>
              </a:rPr>
              <a:t>輕鬆繳 </a:t>
            </a:r>
            <a:r>
              <a:rPr lang="zh-TW" altLang="en-US" sz="3200" dirty="0">
                <a:latin typeface="微軟正黑體" panose="020B0604030504040204" pitchFamily="34" charset="-120"/>
                <a:ea typeface="微軟正黑體" panose="020B0604030504040204" pitchFamily="34" charset="-120"/>
              </a:rPr>
              <a:t>，共</a:t>
            </a:r>
            <a:r>
              <a:rPr lang="en-US" altLang="zh-TW" sz="3200" dirty="0">
                <a:latin typeface="微軟正黑體" panose="020B0604030504040204" pitchFamily="34" charset="-120"/>
                <a:ea typeface="微軟正黑體" panose="020B0604030504040204" pitchFamily="34" charset="-120"/>
              </a:rPr>
              <a:t>15</a:t>
            </a:r>
            <a:r>
              <a:rPr lang="zh-TW" altLang="en-US" sz="3200" dirty="0">
                <a:latin typeface="微軟正黑體" panose="020B0604030504040204" pitchFamily="34" charset="-120"/>
                <a:ea typeface="微軟正黑體" panose="020B0604030504040204" pitchFamily="34" charset="-120"/>
              </a:rPr>
              <a:t>個類別，</a:t>
            </a:r>
            <a:r>
              <a:rPr lang="en-US" altLang="zh-TW" sz="3200" dirty="0">
                <a:latin typeface="微軟正黑體" panose="020B0604030504040204" pitchFamily="34" charset="-120"/>
                <a:ea typeface="微軟正黑體" panose="020B0604030504040204" pitchFamily="34" charset="-120"/>
              </a:rPr>
              <a:t>700</a:t>
            </a:r>
            <a:r>
              <a:rPr lang="zh-TW" altLang="en-US" sz="3200" dirty="0">
                <a:latin typeface="微軟正黑體" panose="020B0604030504040204" pitchFamily="34" charset="-120"/>
                <a:ea typeface="微軟正黑體" panose="020B0604030504040204" pitchFamily="34" charset="-120"/>
              </a:rPr>
              <a:t>筆資料</a:t>
            </a:r>
            <a:endParaRPr lang="zh-TW" altLang="en-US"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5F8D7AEA-70B0-4A25-B624-50BB2F39BF2C}"/>
              </a:ext>
            </a:extLst>
          </p:cNvPr>
          <p:cNvSpPr>
            <a:spLocks noGrp="1"/>
          </p:cNvSpPr>
          <p:nvPr>
            <p:ph type="sldNum" sz="quarter" idx="12"/>
          </p:nvPr>
        </p:nvSpPr>
        <p:spPr/>
        <p:txBody>
          <a:bodyPr/>
          <a:lstStyle/>
          <a:p>
            <a:fld id="{70D3610E-E16A-44C9-AC3B-79AA416A4A9C}" type="slidenum">
              <a:rPr lang="zh-TW" altLang="en-US" smtClean="0"/>
              <a:t>11</a:t>
            </a:fld>
            <a:endParaRPr lang="zh-TW" altLang="en-US"/>
          </a:p>
        </p:txBody>
      </p:sp>
      <p:sp>
        <p:nvSpPr>
          <p:cNvPr id="8" name="文字方塊 7">
            <a:extLst>
              <a:ext uri="{FF2B5EF4-FFF2-40B4-BE49-F238E27FC236}">
                <a16:creationId xmlns:a16="http://schemas.microsoft.com/office/drawing/2014/main" id="{9AA319B2-8031-4F0E-B0FE-DA76FC48FC69}"/>
              </a:ext>
            </a:extLst>
          </p:cNvPr>
          <p:cNvSpPr txBox="1"/>
          <p:nvPr/>
        </p:nvSpPr>
        <p:spPr>
          <a:xfrm>
            <a:off x="595876" y="6034034"/>
            <a:ext cx="5333999" cy="523220"/>
          </a:xfrm>
          <a:prstGeom prst="rect">
            <a:avLst/>
          </a:prstGeom>
          <a:noFill/>
        </p:spPr>
        <p:txBody>
          <a:bodyPr wrap="square" rtlCol="0">
            <a:spAutoFit/>
          </a:bodyPr>
          <a:lstStyle/>
          <a:p>
            <a:r>
              <a:rPr lang="zh-TW" altLang="en-US" sz="1200" dirty="0">
                <a:latin typeface="微軟正黑體" panose="020B0604030504040204" pitchFamily="34" charset="-120"/>
                <a:ea typeface="微軟正黑體" panose="020B0604030504040204" pitchFamily="34" charset="-120"/>
              </a:rPr>
              <a:t>資料來源</a:t>
            </a:r>
            <a:r>
              <a:rPr lang="en-US" altLang="zh-TW" sz="1200" dirty="0">
                <a:latin typeface="微軟正黑體" panose="020B0604030504040204" pitchFamily="34" charset="-120"/>
                <a:ea typeface="微軟正黑體" panose="020B0604030504040204" pitchFamily="34" charset="-120"/>
              </a:rPr>
              <a:t>:</a:t>
            </a:r>
            <a:r>
              <a:rPr lang="zh-TW" altLang="en-US" sz="1050" u="sng" dirty="0">
                <a:solidFill>
                  <a:schemeClr val="hlink"/>
                </a:solidFill>
                <a:latin typeface="微軟正黑體" panose="020B0604030504040204" pitchFamily="34" charset="-120"/>
                <a:ea typeface="微軟正黑體" panose="020B0604030504040204" pitchFamily="34" charset="-120"/>
                <a:hlinkClick r:id="rId4"/>
              </a:rPr>
              <a:t> </a:t>
            </a:r>
            <a:r>
              <a:rPr lang="en-US" altLang="zh-TW" sz="1400" u="sng" dirty="0">
                <a:solidFill>
                  <a:schemeClr val="hlink"/>
                </a:solidFill>
                <a:hlinkClick r:id="rId4"/>
              </a:rPr>
              <a:t>https://www.cathaybk.com.tw/cathaybk/about/about/faq/</a:t>
            </a:r>
            <a:endParaRPr lang="en-US" altLang="zh-TW" sz="1400" dirty="0"/>
          </a:p>
          <a:p>
            <a:endParaRPr lang="zh-TW" altLang="en-US" sz="1400" dirty="0"/>
          </a:p>
        </p:txBody>
      </p:sp>
      <p:pic>
        <p:nvPicPr>
          <p:cNvPr id="9" name="圖片 8">
            <a:extLst>
              <a:ext uri="{FF2B5EF4-FFF2-40B4-BE49-F238E27FC236}">
                <a16:creationId xmlns:a16="http://schemas.microsoft.com/office/drawing/2014/main" id="{779107EE-80CD-4AE5-BE11-EC8CB8DD3125}"/>
              </a:ext>
            </a:extLst>
          </p:cNvPr>
          <p:cNvPicPr>
            <a:picLocks noChangeAspect="1"/>
          </p:cNvPicPr>
          <p:nvPr/>
        </p:nvPicPr>
        <p:blipFill>
          <a:blip r:embed="rId5"/>
          <a:stretch>
            <a:fillRect/>
          </a:stretch>
        </p:blipFill>
        <p:spPr>
          <a:xfrm>
            <a:off x="595876" y="1464241"/>
            <a:ext cx="5010268" cy="4543966"/>
          </a:xfrm>
          <a:prstGeom prst="rect">
            <a:avLst/>
          </a:prstGeom>
        </p:spPr>
      </p:pic>
    </p:spTree>
    <p:extLst>
      <p:ext uri="{BB962C8B-B14F-4D97-AF65-F5344CB8AC3E}">
        <p14:creationId xmlns:p14="http://schemas.microsoft.com/office/powerpoint/2010/main" val="6219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087F2BC-3B70-4F42-80B5-53389302A117}"/>
              </a:ext>
            </a:extLst>
          </p:cNvPr>
          <p:cNvSpPr/>
          <p:nvPr/>
        </p:nvSpPr>
        <p:spPr>
          <a:xfrm>
            <a:off x="0" y="0"/>
            <a:ext cx="12192000" cy="6858001"/>
          </a:xfrm>
          <a:prstGeom prst="rect">
            <a:avLst/>
          </a:prstGeom>
          <a:blipFill dpi="0" rotWithShape="1">
            <a:blip r:embed="rId3">
              <a:alphaModFix amt="20000"/>
            </a:blip>
            <a:srcRect/>
            <a:stretch>
              <a:fillRect l="-2943" t="-2677" r="-2943" b="-26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a:xfrm>
            <a:off x="685800" y="343353"/>
            <a:ext cx="10820400" cy="1325563"/>
          </a:xfrm>
        </p:spPr>
        <p:txBody>
          <a:bodyPr/>
          <a:lstStyle/>
          <a:p>
            <a:r>
              <a:rPr lang="en-US" altLang="zh-TW" dirty="0">
                <a:latin typeface="微軟正黑體" panose="020B0604030504040204" pitchFamily="34" charset="-120"/>
                <a:ea typeface="微軟正黑體" panose="020B0604030504040204" pitchFamily="34" charset="-120"/>
              </a:rPr>
              <a:t>2.</a:t>
            </a:r>
            <a:r>
              <a:rPr lang="zh-TW" altLang="en-US" dirty="0">
                <a:latin typeface="微軟正黑體" panose="020B0604030504040204" pitchFamily="34" charset="-120"/>
                <a:ea typeface="微軟正黑體" panose="020B0604030504040204" pitchFamily="34" charset="-120"/>
              </a:rPr>
              <a:t> 資料前處理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去除標點符號、英文轉小寫</a:t>
            </a:r>
          </a:p>
        </p:txBody>
      </p:sp>
      <p:sp>
        <p:nvSpPr>
          <p:cNvPr id="3" name="內容版面配置區 2">
            <a:extLst>
              <a:ext uri="{FF2B5EF4-FFF2-40B4-BE49-F238E27FC236}">
                <a16:creationId xmlns:a16="http://schemas.microsoft.com/office/drawing/2014/main" id="{58DE7A02-1518-45B3-B552-43E6BD7A981C}"/>
              </a:ext>
            </a:extLst>
          </p:cNvPr>
          <p:cNvSpPr>
            <a:spLocks noGrp="1"/>
          </p:cNvSpPr>
          <p:nvPr>
            <p:ph idx="1"/>
          </p:nvPr>
        </p:nvSpPr>
        <p:spPr>
          <a:xfrm>
            <a:off x="7105330" y="2061489"/>
            <a:ext cx="4598990" cy="2299120"/>
          </a:xfrm>
        </p:spPr>
        <p:txBody>
          <a:bodyPr>
            <a:normAutofit fontScale="70000" lnSpcReduction="20000"/>
          </a:bodyPr>
          <a:lstStyle/>
          <a:p>
            <a:pPr marL="0" lvl="0" indent="0" algn="l" rtl="0">
              <a:spcBef>
                <a:spcPts val="0"/>
              </a:spcBef>
              <a:spcAft>
                <a:spcPts val="0"/>
              </a:spcAft>
              <a:buNone/>
            </a:pPr>
            <a:r>
              <a:rPr lang="zh-TW" altLang="en-US" sz="3000" dirty="0">
                <a:latin typeface="微軟正黑體" panose="020B0604030504040204" pitchFamily="34" charset="-120"/>
                <a:ea typeface="微軟正黑體" panose="020B0604030504040204" pitchFamily="34" charset="-120"/>
              </a:rPr>
              <a:t>去除標點符號</a:t>
            </a:r>
            <a:r>
              <a:rPr lang="en-US" altLang="zh-TW" sz="3000" dirty="0">
                <a:latin typeface="微軟正黑體" panose="020B0604030504040204" pitchFamily="34" charset="-120"/>
                <a:ea typeface="微軟正黑體" panose="020B0604030504040204" pitchFamily="34" charset="-120"/>
              </a:rPr>
              <a:t>: </a:t>
            </a:r>
            <a:r>
              <a:rPr lang="zh-TW" altLang="en-US" sz="3000" dirty="0">
                <a:latin typeface="微軟正黑體" panose="020B0604030504040204" pitchFamily="34" charset="-120"/>
                <a:ea typeface="微軟正黑體" panose="020B0604030504040204" pitchFamily="34" charset="-120"/>
              </a:rPr>
              <a:t>因為在語音轉文字的階段，標點符號不會記錄</a:t>
            </a:r>
          </a:p>
          <a:p>
            <a:pPr marL="0" lvl="0" indent="0" algn="l" rtl="0">
              <a:spcBef>
                <a:spcPts val="1600"/>
              </a:spcBef>
              <a:spcAft>
                <a:spcPts val="1600"/>
              </a:spcAft>
              <a:buNone/>
            </a:pPr>
            <a:r>
              <a:rPr lang="zh-TW" altLang="en-US" sz="3000" dirty="0">
                <a:latin typeface="微軟正黑體" panose="020B0604030504040204" pitchFamily="34" charset="-120"/>
                <a:ea typeface="微軟正黑體" panose="020B0604030504040204" pitchFamily="34" charset="-120"/>
              </a:rPr>
              <a:t>英文統一小寫</a:t>
            </a:r>
            <a:r>
              <a:rPr lang="en-US" altLang="zh-TW" sz="3000" dirty="0">
                <a:latin typeface="微軟正黑體" panose="020B0604030504040204" pitchFamily="34" charset="-120"/>
                <a:ea typeface="微軟正黑體" panose="020B0604030504040204" pitchFamily="34" charset="-120"/>
              </a:rPr>
              <a:t>: </a:t>
            </a:r>
            <a:r>
              <a:rPr lang="zh-TW" altLang="en-US" sz="3000" dirty="0">
                <a:latin typeface="微軟正黑體" panose="020B0604030504040204" pitchFamily="34" charset="-120"/>
                <a:ea typeface="微軟正黑體" panose="020B0604030504040204" pitchFamily="34" charset="-120"/>
              </a:rPr>
              <a:t>避免大小寫被判斷為不同的字</a:t>
            </a:r>
          </a:p>
          <a:p>
            <a:endParaRPr lang="zh-TW" altLang="en-US" dirty="0"/>
          </a:p>
        </p:txBody>
      </p:sp>
      <p:sp>
        <p:nvSpPr>
          <p:cNvPr id="18" name="投影片編號版面配置區 17">
            <a:extLst>
              <a:ext uri="{FF2B5EF4-FFF2-40B4-BE49-F238E27FC236}">
                <a16:creationId xmlns:a16="http://schemas.microsoft.com/office/drawing/2014/main" id="{2600E9C7-641D-47C1-9DC5-030C6D9636DB}"/>
              </a:ext>
            </a:extLst>
          </p:cNvPr>
          <p:cNvSpPr>
            <a:spLocks noGrp="1"/>
          </p:cNvSpPr>
          <p:nvPr>
            <p:ph type="sldNum" sz="quarter" idx="12"/>
          </p:nvPr>
        </p:nvSpPr>
        <p:spPr/>
        <p:txBody>
          <a:bodyPr/>
          <a:lstStyle/>
          <a:p>
            <a:fld id="{70D3610E-E16A-44C9-AC3B-79AA416A4A9C}" type="slidenum">
              <a:rPr lang="zh-TW" altLang="en-US" smtClean="0"/>
              <a:t>12</a:t>
            </a:fld>
            <a:endParaRPr lang="zh-TW" altLang="en-US"/>
          </a:p>
        </p:txBody>
      </p:sp>
      <p:sp>
        <p:nvSpPr>
          <p:cNvPr id="9" name="Google Shape;98;p19">
            <a:extLst>
              <a:ext uri="{FF2B5EF4-FFF2-40B4-BE49-F238E27FC236}">
                <a16:creationId xmlns:a16="http://schemas.microsoft.com/office/drawing/2014/main" id="{40680E15-B1F2-4A7D-895B-DC89DCE5F5AB}"/>
              </a:ext>
            </a:extLst>
          </p:cNvPr>
          <p:cNvSpPr/>
          <p:nvPr/>
        </p:nvSpPr>
        <p:spPr>
          <a:xfrm rot="5400000">
            <a:off x="2952385" y="3602066"/>
            <a:ext cx="863002" cy="654084"/>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文字方塊 10">
            <a:extLst>
              <a:ext uri="{FF2B5EF4-FFF2-40B4-BE49-F238E27FC236}">
                <a16:creationId xmlns:a16="http://schemas.microsoft.com/office/drawing/2014/main" id="{BCF35F7F-72F5-41DE-BB66-4A6B82A558E6}"/>
              </a:ext>
            </a:extLst>
          </p:cNvPr>
          <p:cNvSpPr txBox="1"/>
          <p:nvPr/>
        </p:nvSpPr>
        <p:spPr>
          <a:xfrm>
            <a:off x="288765" y="2215470"/>
            <a:ext cx="6527800" cy="1200329"/>
          </a:xfrm>
          <a:prstGeom prst="rect">
            <a:avLst/>
          </a:prstGeom>
          <a:solidFill>
            <a:schemeClr val="bg1"/>
          </a:solidFill>
          <a:ln>
            <a:solidFill>
              <a:schemeClr val="bg1"/>
            </a:solidFill>
          </a:ln>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申請信用卡附卡有什麼條件</a:t>
            </a:r>
            <a:r>
              <a:rPr lang="en-US" altLang="zh-TW"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透過國泰世華</a:t>
            </a:r>
            <a:r>
              <a:rPr lang="en-US" altLang="zh-TW" dirty="0">
                <a:latin typeface="微軟正黑體" panose="020B0604030504040204" pitchFamily="34" charset="-120"/>
                <a:ea typeface="微軟正黑體" panose="020B0604030504040204" pitchFamily="34" charset="-120"/>
              </a:rPr>
              <a:t>LINE</a:t>
            </a:r>
            <a:r>
              <a:rPr lang="zh-TW" altLang="en-US" dirty="0">
                <a:latin typeface="微軟正黑體" panose="020B0604030504040204" pitchFamily="34" charset="-120"/>
                <a:ea typeface="微軟正黑體" panose="020B0604030504040204" pitchFamily="34" charset="-120"/>
              </a:rPr>
              <a:t>個人化服務進行信用卡繳費，有金額上的      限制嗎？</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我是舊卡友，想再辦貴行其他卡，需要再附資料嗎？</a:t>
            </a:r>
          </a:p>
        </p:txBody>
      </p:sp>
      <p:sp>
        <p:nvSpPr>
          <p:cNvPr id="15" name="文字方塊 14">
            <a:extLst>
              <a:ext uri="{FF2B5EF4-FFF2-40B4-BE49-F238E27FC236}">
                <a16:creationId xmlns:a16="http://schemas.microsoft.com/office/drawing/2014/main" id="{E271428B-0A7A-48AB-A15A-F5ACA7135692}"/>
              </a:ext>
            </a:extLst>
          </p:cNvPr>
          <p:cNvSpPr txBox="1"/>
          <p:nvPr/>
        </p:nvSpPr>
        <p:spPr>
          <a:xfrm>
            <a:off x="288765" y="4442416"/>
            <a:ext cx="6527800" cy="923330"/>
          </a:xfrm>
          <a:prstGeom prst="rect">
            <a:avLst/>
          </a:prstGeom>
          <a:solidFill>
            <a:schemeClr val="bg1"/>
          </a:solidFill>
          <a:ln>
            <a:solidFill>
              <a:schemeClr val="bg1"/>
            </a:solidFill>
          </a:ln>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申請信用卡附卡有什麼條件</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透過國泰世華</a:t>
            </a:r>
            <a:r>
              <a:rPr lang="en-US" altLang="zh-TW" dirty="0">
                <a:latin typeface="微軟正黑體" panose="020B0604030504040204" pitchFamily="34" charset="-120"/>
                <a:ea typeface="微軟正黑體" panose="020B0604030504040204" pitchFamily="34" charset="-120"/>
              </a:rPr>
              <a:t>line</a:t>
            </a:r>
            <a:r>
              <a:rPr lang="zh-TW" altLang="en-US" dirty="0">
                <a:latin typeface="微軟正黑體" panose="020B0604030504040204" pitchFamily="34" charset="-120"/>
                <a:ea typeface="微軟正黑體" panose="020B0604030504040204" pitchFamily="34" charset="-120"/>
              </a:rPr>
              <a:t>個人化服務進行信用卡繳費有金額上的限制嗎</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我是舊卡友想再辦貴行其他卡需要再附資料嗎</a:t>
            </a:r>
          </a:p>
        </p:txBody>
      </p:sp>
      <p:sp>
        <p:nvSpPr>
          <p:cNvPr id="17" name="文字方塊 16">
            <a:extLst>
              <a:ext uri="{FF2B5EF4-FFF2-40B4-BE49-F238E27FC236}">
                <a16:creationId xmlns:a16="http://schemas.microsoft.com/office/drawing/2014/main" id="{14EBD01C-7A31-46DE-8F53-BFB5A4B642F2}"/>
              </a:ext>
            </a:extLst>
          </p:cNvPr>
          <p:cNvSpPr txBox="1"/>
          <p:nvPr/>
        </p:nvSpPr>
        <p:spPr>
          <a:xfrm>
            <a:off x="1584961" y="5446603"/>
            <a:ext cx="4246880" cy="338554"/>
          </a:xfrm>
          <a:prstGeom prst="rect">
            <a:avLst/>
          </a:prstGeom>
          <a:noFill/>
        </p:spPr>
        <p:txBody>
          <a:bodyPr wrap="square" rtlCol="0">
            <a:spAutoFit/>
          </a:bodyPr>
          <a:lstStyle/>
          <a:p>
            <a:r>
              <a:rPr lang="zh-TW" altLang="en-US" sz="1600" dirty="0">
                <a:latin typeface="微軟正黑體" panose="020B0604030504040204" pitchFamily="34" charset="-120"/>
                <a:ea typeface="微軟正黑體" panose="020B0604030504040204" pitchFamily="34" charset="-120"/>
              </a:rPr>
              <a:t>圖</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一</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去除標點符號、英文轉小寫示意圖</a:t>
            </a:r>
          </a:p>
        </p:txBody>
      </p:sp>
    </p:spTree>
    <p:extLst>
      <p:ext uri="{BB962C8B-B14F-4D97-AF65-F5344CB8AC3E}">
        <p14:creationId xmlns:p14="http://schemas.microsoft.com/office/powerpoint/2010/main" val="3565557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8AB030E-AA06-46EB-8403-5377DEA9F42E}"/>
              </a:ext>
            </a:extLst>
          </p:cNvPr>
          <p:cNvSpPr/>
          <p:nvPr/>
        </p:nvSpPr>
        <p:spPr>
          <a:xfrm>
            <a:off x="0" y="0"/>
            <a:ext cx="12192000" cy="6858001"/>
          </a:xfrm>
          <a:prstGeom prst="rect">
            <a:avLst/>
          </a:prstGeom>
          <a:blipFill dpi="0" rotWithShape="1">
            <a:blip r:embed="rId3">
              <a:alphaModFix amt="20000"/>
            </a:blip>
            <a:srcRect/>
            <a:stretch>
              <a:fillRect l="-2943" t="-2677" r="-2943" b="-26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1" name="圖片 10">
            <a:extLst>
              <a:ext uri="{FF2B5EF4-FFF2-40B4-BE49-F238E27FC236}">
                <a16:creationId xmlns:a16="http://schemas.microsoft.com/office/drawing/2014/main" id="{B9F57B7E-B3ED-4BB9-B77C-787F240FDC76}"/>
              </a:ext>
            </a:extLst>
          </p:cNvPr>
          <p:cNvPicPr>
            <a:picLocks noChangeAspect="1"/>
          </p:cNvPicPr>
          <p:nvPr/>
        </p:nvPicPr>
        <p:blipFill>
          <a:blip r:embed="rId4"/>
          <a:stretch>
            <a:fillRect/>
          </a:stretch>
        </p:blipFill>
        <p:spPr>
          <a:xfrm>
            <a:off x="640080" y="2484931"/>
            <a:ext cx="10911840" cy="3402314"/>
          </a:xfrm>
          <a:prstGeom prst="rect">
            <a:avLst/>
          </a:prstGeom>
        </p:spPr>
      </p:pic>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3</a:t>
            </a:r>
            <a:r>
              <a:rPr lang="zh-TW" altLang="zh-TW" dirty="0">
                <a:latin typeface="微軟正黑體" panose="020B0604030504040204" pitchFamily="34" charset="-120"/>
                <a:ea typeface="微軟正黑體" panose="020B0604030504040204" pitchFamily="34" charset="-120"/>
              </a:rPr>
              <a:t>.資料前處理 -- 斷詞</a:t>
            </a:r>
            <a:endParaRPr lang="zh-TW" altLang="en-US" dirty="0">
              <a:latin typeface="微軟正黑體" panose="020B0604030504040204" pitchFamily="34" charset="-120"/>
              <a:ea typeface="微軟正黑體" panose="020B0604030504040204" pitchFamily="34" charset="-120"/>
            </a:endParaRPr>
          </a:p>
        </p:txBody>
      </p:sp>
      <p:sp>
        <p:nvSpPr>
          <p:cNvPr id="10" name="投影片編號版面配置區 9">
            <a:extLst>
              <a:ext uri="{FF2B5EF4-FFF2-40B4-BE49-F238E27FC236}">
                <a16:creationId xmlns:a16="http://schemas.microsoft.com/office/drawing/2014/main" id="{7FDE4242-1040-43B7-92A1-9711E7B19960}"/>
              </a:ext>
            </a:extLst>
          </p:cNvPr>
          <p:cNvSpPr>
            <a:spLocks noGrp="1"/>
          </p:cNvSpPr>
          <p:nvPr>
            <p:ph type="sldNum" sz="quarter" idx="12"/>
          </p:nvPr>
        </p:nvSpPr>
        <p:spPr/>
        <p:txBody>
          <a:bodyPr/>
          <a:lstStyle/>
          <a:p>
            <a:fld id="{70D3610E-E16A-44C9-AC3B-79AA416A4A9C}" type="slidenum">
              <a:rPr lang="zh-TW" altLang="en-US" smtClean="0"/>
              <a:t>13</a:t>
            </a:fld>
            <a:endParaRPr lang="zh-TW" altLang="en-US"/>
          </a:p>
        </p:txBody>
      </p:sp>
      <p:sp>
        <p:nvSpPr>
          <p:cNvPr id="7" name="文字方塊 6">
            <a:extLst>
              <a:ext uri="{FF2B5EF4-FFF2-40B4-BE49-F238E27FC236}">
                <a16:creationId xmlns:a16="http://schemas.microsoft.com/office/drawing/2014/main" id="{A658438E-D06A-49C1-AD0B-D379A713AD64}"/>
              </a:ext>
            </a:extLst>
          </p:cNvPr>
          <p:cNvSpPr txBox="1"/>
          <p:nvPr/>
        </p:nvSpPr>
        <p:spPr>
          <a:xfrm>
            <a:off x="838200" y="1690688"/>
            <a:ext cx="10428514"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有了完整的句子，拆解成一個又一個的單詞才能讓神經網路更好學習</a:t>
            </a:r>
            <a:endParaRPr lang="en-US" altLang="zh-TW" sz="24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AF1AE801-0C38-4F08-A5FA-5A5D27ACDD93}"/>
              </a:ext>
            </a:extLst>
          </p:cNvPr>
          <p:cNvSpPr txBox="1"/>
          <p:nvPr/>
        </p:nvSpPr>
        <p:spPr>
          <a:xfrm>
            <a:off x="8266975" y="6219824"/>
            <a:ext cx="2487386" cy="338554"/>
          </a:xfrm>
          <a:prstGeom prst="rect">
            <a:avLst/>
          </a:prstGeom>
          <a:noFill/>
        </p:spPr>
        <p:txBody>
          <a:bodyPr wrap="square" rtlCol="0">
            <a:spAutoFit/>
          </a:bodyPr>
          <a:lstStyle/>
          <a:p>
            <a:r>
              <a:rPr lang="zh-TW" altLang="en-US" sz="1600" dirty="0">
                <a:latin typeface="微軟正黑體" panose="020B0604030504040204" pitchFamily="34" charset="-120"/>
                <a:ea typeface="微軟正黑體" panose="020B0604030504040204" pitchFamily="34" charset="-120"/>
              </a:rPr>
              <a:t>中文斷詞</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使用 </a:t>
            </a:r>
            <a:r>
              <a:rPr lang="en-US" altLang="zh-TW" sz="1600" dirty="0" err="1">
                <a:latin typeface="微軟正黑體" panose="020B0604030504040204" pitchFamily="34" charset="-120"/>
                <a:ea typeface="微軟正黑體" panose="020B0604030504040204" pitchFamily="34" charset="-120"/>
              </a:rPr>
              <a:t>jieba</a:t>
            </a:r>
            <a:r>
              <a:rPr lang="zh-TW" altLang="en-US" sz="1600" dirty="0">
                <a:latin typeface="微軟正黑體" panose="020B0604030504040204" pitchFamily="34" charset="-120"/>
                <a:ea typeface="微軟正黑體" panose="020B0604030504040204" pitchFamily="34" charset="-120"/>
              </a:rPr>
              <a:t>套件</a:t>
            </a:r>
          </a:p>
        </p:txBody>
      </p:sp>
      <p:sp>
        <p:nvSpPr>
          <p:cNvPr id="3" name="矩形 2">
            <a:extLst>
              <a:ext uri="{FF2B5EF4-FFF2-40B4-BE49-F238E27FC236}">
                <a16:creationId xmlns:a16="http://schemas.microsoft.com/office/drawing/2014/main" id="{7CC38F22-52D7-4496-93D0-4C871EA5E9C1}"/>
              </a:ext>
            </a:extLst>
          </p:cNvPr>
          <p:cNvSpPr/>
          <p:nvPr/>
        </p:nvSpPr>
        <p:spPr>
          <a:xfrm>
            <a:off x="640080" y="2781364"/>
            <a:ext cx="4566920" cy="31058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n>
                <a:solidFill>
                  <a:srgbClr val="FF0000"/>
                </a:solidFill>
              </a:ln>
              <a:noFill/>
            </a:endParaRPr>
          </a:p>
        </p:txBody>
      </p:sp>
      <p:sp>
        <p:nvSpPr>
          <p:cNvPr id="5" name="矩形 4">
            <a:extLst>
              <a:ext uri="{FF2B5EF4-FFF2-40B4-BE49-F238E27FC236}">
                <a16:creationId xmlns:a16="http://schemas.microsoft.com/office/drawing/2014/main" id="{BCCE251D-585F-4F44-BFA7-A5A717687D94}"/>
              </a:ext>
            </a:extLst>
          </p:cNvPr>
          <p:cNvSpPr/>
          <p:nvPr/>
        </p:nvSpPr>
        <p:spPr>
          <a:xfrm>
            <a:off x="7350760" y="2781364"/>
            <a:ext cx="4201160" cy="30803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n>
                <a:solidFill>
                  <a:srgbClr val="FF0000"/>
                </a:solidFill>
              </a:ln>
              <a:noFill/>
            </a:endParaRPr>
          </a:p>
        </p:txBody>
      </p:sp>
      <p:sp>
        <p:nvSpPr>
          <p:cNvPr id="6" name="箭號: 向右 5">
            <a:extLst>
              <a:ext uri="{FF2B5EF4-FFF2-40B4-BE49-F238E27FC236}">
                <a16:creationId xmlns:a16="http://schemas.microsoft.com/office/drawing/2014/main" id="{C9567574-9BF1-41BC-87B4-6F2EDD5F0BC4}"/>
              </a:ext>
            </a:extLst>
          </p:cNvPr>
          <p:cNvSpPr/>
          <p:nvPr/>
        </p:nvSpPr>
        <p:spPr>
          <a:xfrm>
            <a:off x="5760720" y="3855579"/>
            <a:ext cx="843280" cy="6400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8686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8AB030E-AA06-46EB-8403-5377DEA9F42E}"/>
              </a:ext>
            </a:extLst>
          </p:cNvPr>
          <p:cNvSpPr/>
          <p:nvPr/>
        </p:nvSpPr>
        <p:spPr>
          <a:xfrm>
            <a:off x="0" y="0"/>
            <a:ext cx="12192000" cy="6858001"/>
          </a:xfrm>
          <a:prstGeom prst="rect">
            <a:avLst/>
          </a:prstGeom>
          <a:blipFill dpi="0" rotWithShape="1">
            <a:blip r:embed="rId3">
              <a:alphaModFix amt="20000"/>
            </a:blip>
            <a:srcRect/>
            <a:stretch>
              <a:fillRect l="-2943" t="-2677" r="-2943" b="-26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3</a:t>
            </a:r>
            <a:r>
              <a:rPr lang="zh-TW" altLang="zh-TW" dirty="0">
                <a:latin typeface="微軟正黑體" panose="020B0604030504040204" pitchFamily="34" charset="-120"/>
                <a:ea typeface="微軟正黑體" panose="020B0604030504040204" pitchFamily="34" charset="-120"/>
              </a:rPr>
              <a:t>.資料前處理 -- 斷詞</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續</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DA134132-1D74-4E2C-85D9-C6A42E098B43}"/>
              </a:ext>
            </a:extLst>
          </p:cNvPr>
          <p:cNvSpPr>
            <a:spLocks noGrp="1"/>
          </p:cNvSpPr>
          <p:nvPr>
            <p:ph type="sldNum" sz="quarter" idx="12"/>
          </p:nvPr>
        </p:nvSpPr>
        <p:spPr/>
        <p:txBody>
          <a:bodyPr/>
          <a:lstStyle/>
          <a:p>
            <a:fld id="{70D3610E-E16A-44C9-AC3B-79AA416A4A9C}" type="slidenum">
              <a:rPr lang="zh-TW" altLang="en-US" smtClean="0"/>
              <a:t>14</a:t>
            </a:fld>
            <a:endParaRPr lang="zh-TW" altLang="en-US"/>
          </a:p>
        </p:txBody>
      </p:sp>
      <p:pic>
        <p:nvPicPr>
          <p:cNvPr id="7" name="Google Shape;105;p20">
            <a:extLst>
              <a:ext uri="{FF2B5EF4-FFF2-40B4-BE49-F238E27FC236}">
                <a16:creationId xmlns:a16="http://schemas.microsoft.com/office/drawing/2014/main" id="{38A53761-435D-4B44-95BF-A9AC8137B950}"/>
              </a:ext>
            </a:extLst>
          </p:cNvPr>
          <p:cNvPicPr preferRelativeResize="0"/>
          <p:nvPr/>
        </p:nvPicPr>
        <p:blipFill rotWithShape="1">
          <a:blip r:embed="rId4">
            <a:alphaModFix/>
          </a:blip>
          <a:srcRect l="3125"/>
          <a:stretch/>
        </p:blipFill>
        <p:spPr>
          <a:xfrm>
            <a:off x="1716675" y="1690688"/>
            <a:ext cx="3094809" cy="4319577"/>
          </a:xfrm>
          <a:prstGeom prst="rect">
            <a:avLst/>
          </a:prstGeom>
          <a:noFill/>
          <a:ln>
            <a:noFill/>
          </a:ln>
        </p:spPr>
      </p:pic>
      <p:sp>
        <p:nvSpPr>
          <p:cNvPr id="8" name="文字方塊 7">
            <a:extLst>
              <a:ext uri="{FF2B5EF4-FFF2-40B4-BE49-F238E27FC236}">
                <a16:creationId xmlns:a16="http://schemas.microsoft.com/office/drawing/2014/main" id="{0A1C0BAA-9647-4E4D-B1C5-A1521A5707D2}"/>
              </a:ext>
            </a:extLst>
          </p:cNvPr>
          <p:cNvSpPr txBox="1"/>
          <p:nvPr/>
        </p:nvSpPr>
        <p:spPr>
          <a:xfrm>
            <a:off x="6680559" y="3089821"/>
            <a:ext cx="2961639" cy="2431435"/>
          </a:xfrm>
          <a:prstGeom prst="rect">
            <a:avLst/>
          </a:prstGeom>
          <a:noFill/>
        </p:spPr>
        <p:txBody>
          <a:bodyPr wrap="square" rtlCol="0">
            <a:spAutoFit/>
          </a:bodyPr>
          <a:lstStyle/>
          <a:p>
            <a:pPr marL="571500" indent="-571500">
              <a:buFont typeface="Arial" panose="020B0604020202020204" pitchFamily="34" charset="0"/>
              <a:buChar char="•"/>
            </a:pPr>
            <a:r>
              <a:rPr lang="zh-TW" altLang="en-US" sz="4000" dirty="0">
                <a:solidFill>
                  <a:srgbClr val="0070C0"/>
                </a:solidFill>
                <a:latin typeface="微軟正黑體" panose="020B0604030504040204" pitchFamily="34" charset="-120"/>
                <a:ea typeface="微軟正黑體" panose="020B0604030504040204" pitchFamily="34" charset="-120"/>
              </a:rPr>
              <a:t>開源軟體</a:t>
            </a:r>
            <a:endParaRPr lang="en-US" altLang="zh-TW" sz="4000" dirty="0">
              <a:solidFill>
                <a:srgbClr val="0070C0"/>
              </a:solidFill>
              <a:latin typeface="微軟正黑體" panose="020B0604030504040204" pitchFamily="34" charset="-120"/>
              <a:ea typeface="微軟正黑體" panose="020B0604030504040204" pitchFamily="34" charset="-120"/>
            </a:endParaRPr>
          </a:p>
          <a:p>
            <a:pPr marL="571500" indent="-571500">
              <a:buFont typeface="Arial" panose="020B0604020202020204" pitchFamily="34" charset="0"/>
              <a:buChar char="•"/>
            </a:pPr>
            <a:r>
              <a:rPr lang="zh-TW" altLang="en-US" sz="4000" dirty="0">
                <a:solidFill>
                  <a:srgbClr val="0070C0"/>
                </a:solidFill>
                <a:latin typeface="微軟正黑體" panose="020B0604030504040204" pitchFamily="34" charset="-120"/>
                <a:ea typeface="微軟正黑體" panose="020B0604030504040204" pitchFamily="34" charset="-120"/>
              </a:rPr>
              <a:t>準確率高</a:t>
            </a:r>
          </a:p>
          <a:p>
            <a:pPr marL="571500" indent="-571500">
              <a:buFont typeface="Arial" panose="020B0604020202020204" pitchFamily="34" charset="0"/>
              <a:buChar char="•"/>
            </a:pPr>
            <a:r>
              <a:rPr lang="zh-TW" altLang="en-US" sz="4000" dirty="0">
                <a:solidFill>
                  <a:srgbClr val="0070C0"/>
                </a:solidFill>
                <a:latin typeface="微軟正黑體" panose="020B0604030504040204" pitchFamily="34" charset="-120"/>
                <a:ea typeface="微軟正黑體" panose="020B0604030504040204" pitchFamily="34" charset="-120"/>
              </a:rPr>
              <a:t>自建詞典</a:t>
            </a:r>
            <a:endParaRPr lang="en-US" altLang="zh-TW" sz="4000" dirty="0">
              <a:solidFill>
                <a:srgbClr val="0070C0"/>
              </a:solidFill>
              <a:latin typeface="微軟正黑體" panose="020B0604030504040204" pitchFamily="34" charset="-120"/>
              <a:ea typeface="微軟正黑體" panose="020B0604030504040204" pitchFamily="34" charset="-120"/>
            </a:endParaRPr>
          </a:p>
          <a:p>
            <a:pPr marL="342900" indent="-342900">
              <a:buAutoNum type="arabicPeriod"/>
            </a:pPr>
            <a:endParaRPr lang="zh-TW" altLang="en-US" sz="32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7F8DB53F-1A92-46C9-B8F7-DA78AC0DF133}"/>
              </a:ext>
            </a:extLst>
          </p:cNvPr>
          <p:cNvSpPr txBox="1"/>
          <p:nvPr/>
        </p:nvSpPr>
        <p:spPr>
          <a:xfrm>
            <a:off x="2204355" y="6102631"/>
            <a:ext cx="2607129"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圖</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一</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自建詞典示意圖</a:t>
            </a:r>
          </a:p>
        </p:txBody>
      </p:sp>
      <p:sp>
        <p:nvSpPr>
          <p:cNvPr id="3" name="文字方塊 2">
            <a:extLst>
              <a:ext uri="{FF2B5EF4-FFF2-40B4-BE49-F238E27FC236}">
                <a16:creationId xmlns:a16="http://schemas.microsoft.com/office/drawing/2014/main" id="{6AF72C88-781D-48DA-ACAE-A575E4C9A289}"/>
              </a:ext>
            </a:extLst>
          </p:cNvPr>
          <p:cNvSpPr txBox="1"/>
          <p:nvPr/>
        </p:nvSpPr>
        <p:spPr>
          <a:xfrm>
            <a:off x="5951582" y="1913201"/>
            <a:ext cx="5100320" cy="954107"/>
          </a:xfrm>
          <a:prstGeom prst="rect">
            <a:avLst/>
          </a:prstGeom>
          <a:noFill/>
        </p:spPr>
        <p:txBody>
          <a:bodyPr wrap="square" rtlCol="0">
            <a:spAutoFit/>
          </a:bodyPr>
          <a:lstStyle/>
          <a:p>
            <a:r>
              <a:rPr lang="zh-TW" altLang="en-US" sz="3600" dirty="0">
                <a:latin typeface="微軟正黑體" panose="020B0604030504040204" pitchFamily="34" charset="-120"/>
                <a:ea typeface="微軟正黑體" panose="020B0604030504040204" pitchFamily="34" charset="-120"/>
              </a:rPr>
              <a:t>中文斷詞使用 </a:t>
            </a:r>
            <a:r>
              <a:rPr lang="en-US" altLang="zh-TW" sz="3600" dirty="0" err="1">
                <a:latin typeface="微軟正黑體" panose="020B0604030504040204" pitchFamily="34" charset="-120"/>
                <a:ea typeface="微軟正黑體" panose="020B0604030504040204" pitchFamily="34" charset="-120"/>
              </a:rPr>
              <a:t>jieba</a:t>
            </a:r>
            <a:r>
              <a:rPr lang="zh-TW" altLang="en-US" sz="3600" dirty="0">
                <a:latin typeface="微軟正黑體" panose="020B0604030504040204" pitchFamily="34" charset="-120"/>
                <a:ea typeface="微軟正黑體" panose="020B0604030504040204" pitchFamily="34" charset="-120"/>
              </a:rPr>
              <a:t>套件</a:t>
            </a:r>
          </a:p>
          <a:p>
            <a:endParaRPr lang="zh-TW" altLang="en-US" sz="2000" dirty="0"/>
          </a:p>
        </p:txBody>
      </p:sp>
    </p:spTree>
    <p:extLst>
      <p:ext uri="{BB962C8B-B14F-4D97-AF65-F5344CB8AC3E}">
        <p14:creationId xmlns:p14="http://schemas.microsoft.com/office/powerpoint/2010/main" val="2734714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3DADE92-3F4A-47FA-B68E-6433710CBC0C}"/>
              </a:ext>
            </a:extLst>
          </p:cNvPr>
          <p:cNvSpPr/>
          <p:nvPr/>
        </p:nvSpPr>
        <p:spPr>
          <a:xfrm>
            <a:off x="0" y="0"/>
            <a:ext cx="12192000" cy="6858001"/>
          </a:xfrm>
          <a:prstGeom prst="rect">
            <a:avLst/>
          </a:prstGeom>
          <a:blipFill dpi="0" rotWithShape="1">
            <a:blip r:embed="rId3">
              <a:alphaModFix amt="20000"/>
            </a:blip>
            <a:srcRect/>
            <a:stretch>
              <a:fillRect l="-2943" t="-2677" r="-2943" b="-26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4</a:t>
            </a:r>
            <a:r>
              <a:rPr lang="zh-TW" altLang="zh-TW" dirty="0">
                <a:latin typeface="微軟正黑體" panose="020B0604030504040204" pitchFamily="34" charset="-120"/>
                <a:ea typeface="微軟正黑體" panose="020B0604030504040204" pitchFamily="34" charset="-120"/>
              </a:rPr>
              <a:t>.資料前處理 -- </a:t>
            </a:r>
            <a:r>
              <a:rPr lang="en-US" altLang="zh-TW" dirty="0" err="1">
                <a:latin typeface="微軟正黑體" panose="020B0604030504040204" pitchFamily="34" charset="-120"/>
                <a:ea typeface="微軟正黑體" panose="020B0604030504040204" pitchFamily="34" charset="-120"/>
              </a:rPr>
              <a:t>Tokenlize</a:t>
            </a:r>
            <a:endParaRPr lang="zh-TW" altLang="en-US" dirty="0"/>
          </a:p>
        </p:txBody>
      </p:sp>
      <p:sp>
        <p:nvSpPr>
          <p:cNvPr id="3" name="內容版面配置區 2">
            <a:extLst>
              <a:ext uri="{FF2B5EF4-FFF2-40B4-BE49-F238E27FC236}">
                <a16:creationId xmlns:a16="http://schemas.microsoft.com/office/drawing/2014/main" id="{58DE7A02-1518-45B3-B552-43E6BD7A981C}"/>
              </a:ext>
            </a:extLst>
          </p:cNvPr>
          <p:cNvSpPr>
            <a:spLocks noGrp="1"/>
          </p:cNvSpPr>
          <p:nvPr>
            <p:ph idx="1"/>
          </p:nvPr>
        </p:nvSpPr>
        <p:spPr>
          <a:xfrm>
            <a:off x="4974770" y="1825625"/>
            <a:ext cx="6379029" cy="4351338"/>
          </a:xfrm>
        </p:spPr>
        <p:txBody>
          <a:bodyPr/>
          <a:lstStyle/>
          <a:p>
            <a:r>
              <a:rPr lang="en-US" altLang="zh-TW" sz="3200" dirty="0">
                <a:latin typeface="微軟正黑體" panose="020B0604030504040204" pitchFamily="34" charset="-120"/>
                <a:ea typeface="微軟正黑體" panose="020B0604030504040204" pitchFamily="34" charset="-120"/>
              </a:rPr>
              <a:t>1.</a:t>
            </a:r>
            <a:r>
              <a:rPr lang="zh-TW" altLang="en-US" sz="3200" dirty="0">
                <a:latin typeface="微軟正黑體" panose="020B0604030504040204" pitchFamily="34" charset="-120"/>
                <a:ea typeface="微軟正黑體" panose="020B0604030504040204" pitchFamily="34" charset="-120"/>
              </a:rPr>
              <a:t>每個分詞後的詞做成</a:t>
            </a:r>
            <a:r>
              <a:rPr lang="en-US" altLang="zh-TW" sz="3200" dirty="0">
                <a:latin typeface="微軟正黑體" panose="020B0604030504040204" pitchFamily="34" charset="-120"/>
                <a:ea typeface="微軟正黑體" panose="020B0604030504040204" pitchFamily="34" charset="-120"/>
              </a:rPr>
              <a:t>token</a:t>
            </a:r>
          </a:p>
          <a:p>
            <a:pPr lvl="1"/>
            <a:r>
              <a:rPr lang="zh-TW" altLang="en-US" sz="2800" dirty="0">
                <a:latin typeface="微軟正黑體" panose="020B0604030504040204" pitchFamily="34" charset="-120"/>
                <a:ea typeface="微軟正黑體" panose="020B0604030504040204" pitchFamily="34" charset="-120"/>
              </a:rPr>
              <a:t>單詞量上限取</a:t>
            </a:r>
            <a:r>
              <a:rPr lang="en-US" altLang="zh-TW" sz="2800" dirty="0">
                <a:latin typeface="微軟正黑體" panose="020B0604030504040204" pitchFamily="34" charset="-120"/>
                <a:ea typeface="微軟正黑體" panose="020B0604030504040204" pitchFamily="34" charset="-120"/>
              </a:rPr>
              <a:t>10000</a:t>
            </a:r>
          </a:p>
          <a:p>
            <a:pPr lvl="1"/>
            <a:r>
              <a:rPr lang="zh-TW" altLang="en-US" sz="2800" dirty="0">
                <a:latin typeface="微軟正黑體" panose="020B0604030504040204" pitchFamily="34" charset="-120"/>
                <a:ea typeface="微軟正黑體" panose="020B0604030504040204" pitchFamily="34" charset="-120"/>
              </a:rPr>
              <a:t>遇到沒出現的字顯示</a:t>
            </a:r>
            <a:r>
              <a:rPr lang="en-US" altLang="zh-TW" sz="2800" dirty="0">
                <a:latin typeface="微軟正黑體" panose="020B0604030504040204" pitchFamily="34" charset="-120"/>
                <a:ea typeface="微軟正黑體" panose="020B0604030504040204" pitchFamily="34" charset="-120"/>
              </a:rPr>
              <a:t>&lt;OOV&gt;</a:t>
            </a:r>
          </a:p>
          <a:p>
            <a:endParaRPr lang="zh-TW" altLang="en-US" dirty="0"/>
          </a:p>
        </p:txBody>
      </p:sp>
      <p:sp>
        <p:nvSpPr>
          <p:cNvPr id="5" name="投影片編號版面配置區 4">
            <a:extLst>
              <a:ext uri="{FF2B5EF4-FFF2-40B4-BE49-F238E27FC236}">
                <a16:creationId xmlns:a16="http://schemas.microsoft.com/office/drawing/2014/main" id="{6AEED1CF-F170-4B71-988C-77A51A07D5B7}"/>
              </a:ext>
            </a:extLst>
          </p:cNvPr>
          <p:cNvSpPr>
            <a:spLocks noGrp="1"/>
          </p:cNvSpPr>
          <p:nvPr>
            <p:ph type="sldNum" sz="quarter" idx="12"/>
          </p:nvPr>
        </p:nvSpPr>
        <p:spPr/>
        <p:txBody>
          <a:bodyPr/>
          <a:lstStyle/>
          <a:p>
            <a:fld id="{70D3610E-E16A-44C9-AC3B-79AA416A4A9C}" type="slidenum">
              <a:rPr lang="zh-TW" altLang="en-US" smtClean="0"/>
              <a:t>15</a:t>
            </a:fld>
            <a:endParaRPr lang="zh-TW" altLang="en-US"/>
          </a:p>
        </p:txBody>
      </p:sp>
      <p:pic>
        <p:nvPicPr>
          <p:cNvPr id="6" name="Google Shape;130;p23">
            <a:extLst>
              <a:ext uri="{FF2B5EF4-FFF2-40B4-BE49-F238E27FC236}">
                <a16:creationId xmlns:a16="http://schemas.microsoft.com/office/drawing/2014/main" id="{900AFC94-0A04-4788-8301-A1CD78C561F4}"/>
              </a:ext>
            </a:extLst>
          </p:cNvPr>
          <p:cNvPicPr preferRelativeResize="0"/>
          <p:nvPr/>
        </p:nvPicPr>
        <p:blipFill rotWithShape="1">
          <a:blip r:embed="rId4">
            <a:alphaModFix/>
          </a:blip>
          <a:srcRect l="4780"/>
          <a:stretch/>
        </p:blipFill>
        <p:spPr>
          <a:xfrm>
            <a:off x="838200" y="1754760"/>
            <a:ext cx="3744686" cy="4521761"/>
          </a:xfrm>
          <a:prstGeom prst="rect">
            <a:avLst/>
          </a:prstGeom>
          <a:noFill/>
          <a:ln>
            <a:noFill/>
          </a:ln>
        </p:spPr>
      </p:pic>
    </p:spTree>
    <p:extLst>
      <p:ext uri="{BB962C8B-B14F-4D97-AF65-F5344CB8AC3E}">
        <p14:creationId xmlns:p14="http://schemas.microsoft.com/office/powerpoint/2010/main" val="3577718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3DADE92-3F4A-47FA-B68E-6433710CBC0C}"/>
              </a:ext>
            </a:extLst>
          </p:cNvPr>
          <p:cNvSpPr/>
          <p:nvPr/>
        </p:nvSpPr>
        <p:spPr>
          <a:xfrm>
            <a:off x="-4908" y="0"/>
            <a:ext cx="12192000" cy="6858001"/>
          </a:xfrm>
          <a:prstGeom prst="rect">
            <a:avLst/>
          </a:prstGeom>
          <a:blipFill dpi="0" rotWithShape="1">
            <a:blip r:embed="rId3">
              <a:alphaModFix amt="20000"/>
            </a:blip>
            <a:srcRect/>
            <a:stretch>
              <a:fillRect l="-2943" t="-2677" r="-2943" b="-26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4</a:t>
            </a:r>
            <a:r>
              <a:rPr lang="zh-TW" altLang="zh-TW" dirty="0">
                <a:latin typeface="微軟正黑體" panose="020B0604030504040204" pitchFamily="34" charset="-120"/>
                <a:ea typeface="微軟正黑體" panose="020B0604030504040204" pitchFamily="34" charset="-120"/>
              </a:rPr>
              <a:t>.資料前處理 </a:t>
            </a:r>
            <a:r>
              <a:rPr lang="en-US" altLang="zh-TW" dirty="0">
                <a:latin typeface="微軟正黑體" panose="020B0604030504040204" pitchFamily="34" charset="-120"/>
                <a:ea typeface="微軟正黑體" panose="020B0604030504040204" pitchFamily="34" charset="-120"/>
              </a:rPr>
              <a:t>–</a:t>
            </a:r>
            <a:r>
              <a:rPr lang="zh-TW" altLang="zh-TW" dirty="0">
                <a:latin typeface="微軟正黑體" panose="020B0604030504040204" pitchFamily="34" charset="-120"/>
                <a:ea typeface="微軟正黑體" panose="020B0604030504040204" pitchFamily="34" charset="-120"/>
              </a:rPr>
              <a:t> </a:t>
            </a:r>
            <a:r>
              <a:rPr lang="en-US" altLang="zh-TW" dirty="0" err="1">
                <a:latin typeface="微軟正黑體" panose="020B0604030504040204" pitchFamily="34" charset="-120"/>
                <a:ea typeface="微軟正黑體" panose="020B0604030504040204" pitchFamily="34" charset="-120"/>
              </a:rPr>
              <a:t>Tokenlize</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續</a:t>
            </a:r>
            <a:r>
              <a:rPr lang="en-US" altLang="zh-TW" dirty="0">
                <a:latin typeface="微軟正黑體" panose="020B0604030504040204" pitchFamily="34" charset="-120"/>
                <a:ea typeface="微軟正黑體" panose="020B0604030504040204" pitchFamily="34" charset="-120"/>
              </a:rPr>
              <a:t>)</a:t>
            </a:r>
            <a:endParaRPr lang="zh-TW" altLang="en-US" dirty="0"/>
          </a:p>
        </p:txBody>
      </p:sp>
      <p:sp>
        <p:nvSpPr>
          <p:cNvPr id="3" name="投影片編號版面配置區 2">
            <a:extLst>
              <a:ext uri="{FF2B5EF4-FFF2-40B4-BE49-F238E27FC236}">
                <a16:creationId xmlns:a16="http://schemas.microsoft.com/office/drawing/2014/main" id="{6EC7DC3C-9747-49F9-8337-AC7569FAB1CE}"/>
              </a:ext>
            </a:extLst>
          </p:cNvPr>
          <p:cNvSpPr>
            <a:spLocks noGrp="1"/>
          </p:cNvSpPr>
          <p:nvPr>
            <p:ph type="sldNum" sz="quarter" idx="12"/>
          </p:nvPr>
        </p:nvSpPr>
        <p:spPr/>
        <p:txBody>
          <a:bodyPr/>
          <a:lstStyle/>
          <a:p>
            <a:fld id="{70D3610E-E16A-44C9-AC3B-79AA416A4A9C}" type="slidenum">
              <a:rPr lang="zh-TW" altLang="en-US" smtClean="0"/>
              <a:t>16</a:t>
            </a:fld>
            <a:endParaRPr lang="zh-TW" altLang="en-US"/>
          </a:p>
        </p:txBody>
      </p:sp>
      <p:pic>
        <p:nvPicPr>
          <p:cNvPr id="6" name="Google Shape;138;p24">
            <a:extLst>
              <a:ext uri="{FF2B5EF4-FFF2-40B4-BE49-F238E27FC236}">
                <a16:creationId xmlns:a16="http://schemas.microsoft.com/office/drawing/2014/main" id="{042A644A-70CF-4411-9F34-11750EE3FCD5}"/>
              </a:ext>
            </a:extLst>
          </p:cNvPr>
          <p:cNvPicPr preferRelativeResize="0"/>
          <p:nvPr/>
        </p:nvPicPr>
        <p:blipFill rotWithShape="1">
          <a:blip r:embed="rId4">
            <a:alphaModFix/>
          </a:blip>
          <a:srcRect r="53382"/>
          <a:stretch/>
        </p:blipFill>
        <p:spPr>
          <a:xfrm>
            <a:off x="8071806" y="2055813"/>
            <a:ext cx="3755474" cy="3812703"/>
          </a:xfrm>
          <a:prstGeom prst="rect">
            <a:avLst/>
          </a:prstGeom>
          <a:noFill/>
          <a:ln>
            <a:noFill/>
          </a:ln>
        </p:spPr>
      </p:pic>
      <p:pic>
        <p:nvPicPr>
          <p:cNvPr id="8" name="Google Shape;139;p24">
            <a:extLst>
              <a:ext uri="{FF2B5EF4-FFF2-40B4-BE49-F238E27FC236}">
                <a16:creationId xmlns:a16="http://schemas.microsoft.com/office/drawing/2014/main" id="{7CD3BA35-445C-497B-98B9-6E5ED81B388A}"/>
              </a:ext>
            </a:extLst>
          </p:cNvPr>
          <p:cNvPicPr preferRelativeResize="0"/>
          <p:nvPr/>
        </p:nvPicPr>
        <p:blipFill rotWithShape="1">
          <a:blip r:embed="rId5">
            <a:alphaModFix/>
          </a:blip>
          <a:srcRect l="32818" b="7323"/>
          <a:stretch/>
        </p:blipFill>
        <p:spPr>
          <a:xfrm>
            <a:off x="1067600" y="1749247"/>
            <a:ext cx="6334686" cy="831393"/>
          </a:xfrm>
          <a:prstGeom prst="rect">
            <a:avLst/>
          </a:prstGeom>
          <a:noFill/>
          <a:ln>
            <a:noFill/>
          </a:ln>
        </p:spPr>
      </p:pic>
      <p:pic>
        <p:nvPicPr>
          <p:cNvPr id="10" name="Google Shape;140;p24">
            <a:extLst>
              <a:ext uri="{FF2B5EF4-FFF2-40B4-BE49-F238E27FC236}">
                <a16:creationId xmlns:a16="http://schemas.microsoft.com/office/drawing/2014/main" id="{DC21F29F-E982-4C64-AEBE-4BA23763428B}"/>
              </a:ext>
            </a:extLst>
          </p:cNvPr>
          <p:cNvPicPr preferRelativeResize="0"/>
          <p:nvPr/>
        </p:nvPicPr>
        <p:blipFill rotWithShape="1">
          <a:blip r:embed="rId6">
            <a:alphaModFix/>
          </a:blip>
          <a:srcRect b="7323"/>
          <a:stretch/>
        </p:blipFill>
        <p:spPr>
          <a:xfrm>
            <a:off x="2409131" y="4479497"/>
            <a:ext cx="4174918" cy="912674"/>
          </a:xfrm>
          <a:prstGeom prst="rect">
            <a:avLst/>
          </a:prstGeom>
          <a:noFill/>
          <a:ln>
            <a:noFill/>
          </a:ln>
        </p:spPr>
      </p:pic>
      <p:sp>
        <p:nvSpPr>
          <p:cNvPr id="12" name="Google Shape;141;p24">
            <a:extLst>
              <a:ext uri="{FF2B5EF4-FFF2-40B4-BE49-F238E27FC236}">
                <a16:creationId xmlns:a16="http://schemas.microsoft.com/office/drawing/2014/main" id="{98D42261-03BB-4CDB-9097-E2FF7575B84C}"/>
              </a:ext>
            </a:extLst>
          </p:cNvPr>
          <p:cNvSpPr/>
          <p:nvPr/>
        </p:nvSpPr>
        <p:spPr>
          <a:xfrm>
            <a:off x="1445448" y="2960554"/>
            <a:ext cx="857250" cy="1902847"/>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42;p24">
            <a:extLst>
              <a:ext uri="{FF2B5EF4-FFF2-40B4-BE49-F238E27FC236}">
                <a16:creationId xmlns:a16="http://schemas.microsoft.com/office/drawing/2014/main" id="{9F062E1D-FD03-4BBA-A56B-EE5FF05AD17B}"/>
              </a:ext>
            </a:extLst>
          </p:cNvPr>
          <p:cNvPicPr preferRelativeResize="0"/>
          <p:nvPr/>
        </p:nvPicPr>
        <p:blipFill>
          <a:blip r:embed="rId7">
            <a:alphaModFix/>
          </a:blip>
          <a:stretch>
            <a:fillRect/>
          </a:stretch>
        </p:blipFill>
        <p:spPr>
          <a:xfrm>
            <a:off x="2628520" y="3017620"/>
            <a:ext cx="1521636" cy="327078"/>
          </a:xfrm>
          <a:prstGeom prst="rect">
            <a:avLst/>
          </a:prstGeom>
          <a:noFill/>
          <a:ln>
            <a:noFill/>
          </a:ln>
        </p:spPr>
      </p:pic>
      <p:pic>
        <p:nvPicPr>
          <p:cNvPr id="16" name="Google Shape;143;p24">
            <a:extLst>
              <a:ext uri="{FF2B5EF4-FFF2-40B4-BE49-F238E27FC236}">
                <a16:creationId xmlns:a16="http://schemas.microsoft.com/office/drawing/2014/main" id="{24F26EE2-105D-40CC-BD54-34FF7D455133}"/>
              </a:ext>
            </a:extLst>
          </p:cNvPr>
          <p:cNvPicPr preferRelativeResize="0"/>
          <p:nvPr/>
        </p:nvPicPr>
        <p:blipFill>
          <a:blip r:embed="rId8">
            <a:alphaModFix/>
          </a:blip>
          <a:stretch>
            <a:fillRect/>
          </a:stretch>
        </p:blipFill>
        <p:spPr>
          <a:xfrm>
            <a:off x="5232747" y="3017620"/>
            <a:ext cx="1103865" cy="327078"/>
          </a:xfrm>
          <a:prstGeom prst="rect">
            <a:avLst/>
          </a:prstGeom>
          <a:noFill/>
          <a:ln>
            <a:noFill/>
          </a:ln>
        </p:spPr>
      </p:pic>
      <p:pic>
        <p:nvPicPr>
          <p:cNvPr id="18" name="Google Shape;144;p24">
            <a:extLst>
              <a:ext uri="{FF2B5EF4-FFF2-40B4-BE49-F238E27FC236}">
                <a16:creationId xmlns:a16="http://schemas.microsoft.com/office/drawing/2014/main" id="{6E4C78E6-6E9C-4523-8014-4C5F06C7E596}"/>
              </a:ext>
            </a:extLst>
          </p:cNvPr>
          <p:cNvPicPr preferRelativeResize="0"/>
          <p:nvPr/>
        </p:nvPicPr>
        <p:blipFill>
          <a:blip r:embed="rId9">
            <a:alphaModFix/>
          </a:blip>
          <a:stretch>
            <a:fillRect/>
          </a:stretch>
        </p:blipFill>
        <p:spPr>
          <a:xfrm>
            <a:off x="4010899" y="3547116"/>
            <a:ext cx="1196519" cy="317678"/>
          </a:xfrm>
          <a:prstGeom prst="rect">
            <a:avLst/>
          </a:prstGeom>
          <a:noFill/>
          <a:ln>
            <a:noFill/>
          </a:ln>
        </p:spPr>
      </p:pic>
      <p:sp>
        <p:nvSpPr>
          <p:cNvPr id="20" name="Google Shape;145;p24">
            <a:extLst>
              <a:ext uri="{FF2B5EF4-FFF2-40B4-BE49-F238E27FC236}">
                <a16:creationId xmlns:a16="http://schemas.microsoft.com/office/drawing/2014/main" id="{77DBFCE2-6A60-4178-8B24-EAD127FB2328}"/>
              </a:ext>
            </a:extLst>
          </p:cNvPr>
          <p:cNvSpPr txBox="1"/>
          <p:nvPr/>
        </p:nvSpPr>
        <p:spPr>
          <a:xfrm>
            <a:off x="1460374" y="5493440"/>
            <a:ext cx="6334686" cy="10899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000" dirty="0">
                <a:latin typeface="微軟正黑體" panose="020B0604030504040204" pitchFamily="34" charset="-120"/>
                <a:ea typeface="微軟正黑體" panose="020B0604030504040204" pitchFamily="34" charset="-120"/>
              </a:rPr>
              <a:t>每句話轉換斷詞後會以向量空間大小為20的空間來展現，不夠後方補0</a:t>
            </a:r>
            <a:r>
              <a:rPr lang="en-US" altLang="zh-TW" sz="2000" dirty="0">
                <a:latin typeface="微軟正黑體" panose="020B0604030504040204" pitchFamily="34" charset="-120"/>
                <a:ea typeface="微軟正黑體" panose="020B0604030504040204" pitchFamily="34" charset="-120"/>
              </a:rPr>
              <a:t> (zero-padding)</a:t>
            </a:r>
            <a:r>
              <a:rPr lang="zh-TW" sz="2000" dirty="0">
                <a:latin typeface="微軟正黑體" panose="020B0604030504040204" pitchFamily="34" charset="-120"/>
                <a:ea typeface="微軟正黑體" panose="020B0604030504040204" pitchFamily="34" charset="-120"/>
              </a:rPr>
              <a:t>，超過會從後方切斷</a:t>
            </a:r>
            <a:endParaRPr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956356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3DADE92-3F4A-47FA-B68E-6433710CBC0C}"/>
              </a:ext>
            </a:extLst>
          </p:cNvPr>
          <p:cNvSpPr/>
          <p:nvPr/>
        </p:nvSpPr>
        <p:spPr>
          <a:xfrm>
            <a:off x="0" y="0"/>
            <a:ext cx="12192000" cy="6858001"/>
          </a:xfrm>
          <a:prstGeom prst="rect">
            <a:avLst/>
          </a:prstGeom>
          <a:blipFill dpi="0" rotWithShape="1">
            <a:blip r:embed="rId3">
              <a:alphaModFix amt="20000"/>
            </a:blip>
            <a:srcRect/>
            <a:stretch>
              <a:fillRect l="-2943" t="-2677" r="-2943" b="-26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5.</a:t>
            </a:r>
            <a:r>
              <a:rPr lang="zh-TW" altLang="en-US" dirty="0">
                <a:latin typeface="微軟正黑體" panose="020B0604030504040204" pitchFamily="34" charset="-120"/>
                <a:ea typeface="微軟正黑體" panose="020B0604030504040204" pitchFamily="34" charset="-120"/>
              </a:rPr>
              <a:t>建置神經網路模型</a:t>
            </a:r>
          </a:p>
        </p:txBody>
      </p:sp>
      <p:sp>
        <p:nvSpPr>
          <p:cNvPr id="3" name="內容版面配置區 2">
            <a:extLst>
              <a:ext uri="{FF2B5EF4-FFF2-40B4-BE49-F238E27FC236}">
                <a16:creationId xmlns:a16="http://schemas.microsoft.com/office/drawing/2014/main" id="{58DE7A02-1518-45B3-B552-43E6BD7A981C}"/>
              </a:ext>
            </a:extLst>
          </p:cNvPr>
          <p:cNvSpPr>
            <a:spLocks noGrp="1"/>
          </p:cNvSpPr>
          <p:nvPr>
            <p:ph idx="1"/>
          </p:nvPr>
        </p:nvSpPr>
        <p:spPr>
          <a:xfrm>
            <a:off x="5192485" y="1905000"/>
            <a:ext cx="6585857" cy="4724399"/>
          </a:xfrm>
        </p:spPr>
        <p:txBody>
          <a:bodyPr>
            <a:normAutofit fontScale="77500" lnSpcReduction="20000"/>
          </a:bodyPr>
          <a:lstStyle/>
          <a:p>
            <a:pPr marL="0" indent="0">
              <a:buNone/>
            </a:pPr>
            <a:r>
              <a:rPr lang="zh-TW" altLang="en-US" sz="3000" dirty="0">
                <a:latin typeface="微軟正黑體" panose="020B0604030504040204" pitchFamily="34" charset="-120"/>
                <a:ea typeface="微軟正黑體" panose="020B0604030504040204" pitchFamily="34" charset="-120"/>
              </a:rPr>
              <a:t>人工智慧</a:t>
            </a:r>
            <a:r>
              <a:rPr lang="en-US" altLang="zh-TW" sz="3000" dirty="0">
                <a:latin typeface="微軟正黑體" panose="020B0604030504040204" pitchFamily="34" charset="-120"/>
                <a:ea typeface="微軟正黑體" panose="020B0604030504040204" pitchFamily="34" charset="-120"/>
              </a:rPr>
              <a:t>(AI):</a:t>
            </a:r>
            <a:r>
              <a:rPr lang="zh-TW" altLang="en-US" sz="3000" dirty="0">
                <a:latin typeface="微軟正黑體" panose="020B0604030504040204" pitchFamily="34" charset="-120"/>
                <a:ea typeface="微軟正黑體" panose="020B0604030504040204" pitchFamily="34" charset="-120"/>
              </a:rPr>
              <a:t> </a:t>
            </a:r>
            <a:endParaRPr lang="en-US" altLang="zh-TW" sz="3000" dirty="0">
              <a:latin typeface="微軟正黑體" panose="020B0604030504040204" pitchFamily="34" charset="-120"/>
              <a:ea typeface="微軟正黑體" panose="020B0604030504040204" pitchFamily="34" charset="-120"/>
            </a:endParaRPr>
          </a:p>
          <a:p>
            <a:r>
              <a:rPr lang="en-US" altLang="zh-TW" sz="2600" b="0" i="0" dirty="0">
                <a:solidFill>
                  <a:srgbClr val="303233"/>
                </a:solidFill>
                <a:effectLst/>
                <a:latin typeface="微軟正黑體" panose="020B0604030504040204" pitchFamily="34" charset="-120"/>
                <a:ea typeface="微軟正黑體" panose="020B0604030504040204" pitchFamily="34" charset="-120"/>
              </a:rPr>
              <a:t>AI </a:t>
            </a:r>
            <a:r>
              <a:rPr lang="zh-TW" altLang="en-US" sz="2600" b="0" i="0" dirty="0">
                <a:solidFill>
                  <a:srgbClr val="303233"/>
                </a:solidFill>
                <a:effectLst/>
                <a:latin typeface="微軟正黑體" panose="020B0604030504040204" pitchFamily="34" charset="-120"/>
                <a:ea typeface="微軟正黑體" panose="020B0604030504040204" pitchFamily="34" charset="-120"/>
              </a:rPr>
              <a:t>是一種概念</a:t>
            </a:r>
            <a:r>
              <a:rPr lang="en-US" altLang="zh-TW" sz="2600" b="0" i="0" dirty="0">
                <a:solidFill>
                  <a:srgbClr val="303233"/>
                </a:solidFill>
                <a:effectLst/>
                <a:latin typeface="微軟正黑體" panose="020B0604030504040204" pitchFamily="34" charset="-120"/>
                <a:ea typeface="微軟正黑體" panose="020B0604030504040204" pitchFamily="34" charset="-120"/>
              </a:rPr>
              <a:t>(concept)</a:t>
            </a:r>
          </a:p>
          <a:p>
            <a:r>
              <a:rPr lang="zh-TW" altLang="en-US" sz="2600" b="0" i="0" dirty="0">
                <a:solidFill>
                  <a:srgbClr val="303233"/>
                </a:solidFill>
                <a:effectLst/>
                <a:latin typeface="微軟正黑體" panose="020B0604030504040204" pitchFamily="34" charset="-120"/>
                <a:ea typeface="微軟正黑體" panose="020B0604030504040204" pitchFamily="34" charset="-120"/>
              </a:rPr>
              <a:t>並非酷炫的技術才能稱為 </a:t>
            </a:r>
            <a:r>
              <a:rPr lang="en-US" altLang="zh-TW" sz="2600" b="0" i="0" dirty="0">
                <a:solidFill>
                  <a:srgbClr val="303233"/>
                </a:solidFill>
                <a:effectLst/>
                <a:latin typeface="微軟正黑體" panose="020B0604030504040204" pitchFamily="34" charset="-120"/>
                <a:ea typeface="微軟正黑體" panose="020B0604030504040204" pitchFamily="34" charset="-120"/>
              </a:rPr>
              <a:t>AI</a:t>
            </a:r>
            <a:r>
              <a:rPr lang="zh-TW" altLang="en-US" sz="2600" b="0" i="0" dirty="0">
                <a:solidFill>
                  <a:srgbClr val="303233"/>
                </a:solidFill>
                <a:effectLst/>
                <a:latin typeface="微軟正黑體" panose="020B0604030504040204" pitchFamily="34" charset="-120"/>
                <a:ea typeface="微軟正黑體" panose="020B0604030504040204" pitchFamily="34" charset="-120"/>
              </a:rPr>
              <a:t>，</a:t>
            </a:r>
            <a:r>
              <a:rPr lang="en-US" altLang="zh-TW" sz="2600" b="0" i="0" dirty="0">
                <a:solidFill>
                  <a:srgbClr val="303233"/>
                </a:solidFill>
                <a:effectLst/>
                <a:latin typeface="微軟正黑體" panose="020B0604030504040204" pitchFamily="34" charset="-120"/>
                <a:ea typeface="微軟正黑體" panose="020B0604030504040204" pitchFamily="34" charset="-120"/>
              </a:rPr>
              <a:t>rule-based </a:t>
            </a:r>
            <a:r>
              <a:rPr lang="zh-TW" altLang="en-US" sz="2600" b="0" i="0" dirty="0">
                <a:solidFill>
                  <a:srgbClr val="303233"/>
                </a:solidFill>
                <a:effectLst/>
                <a:latin typeface="微軟正黑體" panose="020B0604030504040204" pitchFamily="34" charset="-120"/>
                <a:ea typeface="微軟正黑體" panose="020B0604030504040204" pitchFamily="34" charset="-120"/>
              </a:rPr>
              <a:t>的系統也是 </a:t>
            </a:r>
            <a:r>
              <a:rPr lang="en-US" altLang="zh-TW" sz="2600" b="0" i="0" dirty="0">
                <a:solidFill>
                  <a:srgbClr val="303233"/>
                </a:solidFill>
                <a:effectLst/>
                <a:latin typeface="微軟正黑體" panose="020B0604030504040204" pitchFamily="34" charset="-120"/>
                <a:ea typeface="微軟正黑體" panose="020B0604030504040204" pitchFamily="34" charset="-120"/>
              </a:rPr>
              <a:t>AI </a:t>
            </a:r>
            <a:r>
              <a:rPr lang="zh-TW" altLang="en-US" sz="2600" b="0" i="0" dirty="0">
                <a:solidFill>
                  <a:srgbClr val="303233"/>
                </a:solidFill>
                <a:effectLst/>
                <a:latin typeface="微軟正黑體" panose="020B0604030504040204" pitchFamily="34" charset="-120"/>
                <a:ea typeface="微軟正黑體" panose="020B0604030504040204" pitchFamily="34" charset="-120"/>
              </a:rPr>
              <a:t>。</a:t>
            </a:r>
            <a:endParaRPr lang="en-US" altLang="zh-TW" sz="2600" b="0" i="0" dirty="0">
              <a:solidFill>
                <a:srgbClr val="303233"/>
              </a:solidFill>
              <a:effectLst/>
              <a:latin typeface="微軟正黑體" panose="020B0604030504040204" pitchFamily="34" charset="-120"/>
              <a:ea typeface="微軟正黑體" panose="020B0604030504040204" pitchFamily="34" charset="-120"/>
            </a:endParaRPr>
          </a:p>
          <a:p>
            <a:pPr marL="0" indent="0">
              <a:buNone/>
            </a:pPr>
            <a:r>
              <a:rPr lang="zh-TW" altLang="en-US" sz="3000" dirty="0">
                <a:latin typeface="微軟正黑體" panose="020B0604030504040204" pitchFamily="34" charset="-120"/>
                <a:ea typeface="微軟正黑體" panose="020B0604030504040204" pitchFamily="34" charset="-120"/>
              </a:rPr>
              <a:t>機器學習</a:t>
            </a:r>
            <a:r>
              <a:rPr lang="en-US" altLang="zh-TW" sz="3000" dirty="0">
                <a:latin typeface="微軟正黑體" panose="020B0604030504040204" pitchFamily="34" charset="-120"/>
                <a:ea typeface="微軟正黑體" panose="020B0604030504040204" pitchFamily="34" charset="-120"/>
              </a:rPr>
              <a:t>(ML):</a:t>
            </a:r>
          </a:p>
          <a:p>
            <a:r>
              <a:rPr lang="zh-TW" altLang="en-US" sz="2600" dirty="0">
                <a:solidFill>
                  <a:srgbClr val="0070C0"/>
                </a:solidFill>
                <a:latin typeface="微軟正黑體" panose="020B0604030504040204" pitchFamily="34" charset="-120"/>
                <a:ea typeface="微軟正黑體" panose="020B0604030504040204" pitchFamily="34" charset="-120"/>
              </a:rPr>
              <a:t>機器能夠自己</a:t>
            </a:r>
            <a:r>
              <a:rPr lang="zh-TW" altLang="en-US" sz="2600" b="0" i="0" dirty="0">
                <a:solidFill>
                  <a:srgbClr val="0070C0"/>
                </a:solidFill>
                <a:effectLst/>
                <a:latin typeface="微軟正黑體" panose="020B0604030504040204" pitchFamily="34" charset="-120"/>
                <a:ea typeface="微軟正黑體" panose="020B0604030504040204" pitchFamily="34" charset="-120"/>
              </a:rPr>
              <a:t>從資料當中學出規則</a:t>
            </a:r>
            <a:r>
              <a:rPr lang="zh-TW" altLang="en-US" sz="2600" b="0" i="0" dirty="0">
                <a:solidFill>
                  <a:srgbClr val="303233"/>
                </a:solidFill>
                <a:effectLst/>
                <a:latin typeface="微軟正黑體" panose="020B0604030504040204" pitchFamily="34" charset="-120"/>
                <a:ea typeface="微軟正黑體" panose="020B0604030504040204" pitchFamily="34" charset="-120"/>
              </a:rPr>
              <a:t>，找到一個夠好的公式來解決特定問題。</a:t>
            </a:r>
            <a:endParaRPr lang="en-US" altLang="zh-TW" sz="2600" dirty="0">
              <a:latin typeface="微軟正黑體" panose="020B0604030504040204" pitchFamily="34" charset="-120"/>
              <a:ea typeface="微軟正黑體" panose="020B0604030504040204" pitchFamily="34" charset="-120"/>
            </a:endParaRPr>
          </a:p>
          <a:p>
            <a:pPr marL="0" indent="0">
              <a:buNone/>
            </a:pPr>
            <a:r>
              <a:rPr lang="zh-TW" altLang="en-US" sz="3000" dirty="0">
                <a:latin typeface="微軟正黑體" panose="020B0604030504040204" pitchFamily="34" charset="-120"/>
                <a:ea typeface="微軟正黑體" panose="020B0604030504040204" pitchFamily="34" charset="-120"/>
              </a:rPr>
              <a:t>深度學習</a:t>
            </a:r>
            <a:r>
              <a:rPr lang="en-US" altLang="zh-TW" sz="3000" dirty="0">
                <a:latin typeface="微軟正黑體" panose="020B0604030504040204" pitchFamily="34" charset="-120"/>
                <a:ea typeface="微軟正黑體" panose="020B0604030504040204" pitchFamily="34" charset="-120"/>
              </a:rPr>
              <a:t>(DL):</a:t>
            </a:r>
            <a:r>
              <a:rPr lang="zh-TW" altLang="en-US" sz="3000" dirty="0">
                <a:latin typeface="微軟正黑體" panose="020B0604030504040204" pitchFamily="34" charset="-120"/>
                <a:ea typeface="微軟正黑體" panose="020B0604030504040204" pitchFamily="34" charset="-120"/>
              </a:rPr>
              <a:t> </a:t>
            </a:r>
            <a:endParaRPr lang="en-US" altLang="zh-TW" sz="3000" dirty="0">
              <a:latin typeface="微軟正黑體" panose="020B0604030504040204" pitchFamily="34" charset="-120"/>
              <a:ea typeface="微軟正黑體" panose="020B0604030504040204" pitchFamily="34" charset="-120"/>
            </a:endParaRPr>
          </a:p>
          <a:p>
            <a:r>
              <a:rPr lang="zh-TW" altLang="en-US" sz="2600" dirty="0">
                <a:latin typeface="微軟正黑體" panose="020B0604030504040204" pitchFamily="34" charset="-120"/>
                <a:ea typeface="微軟正黑體" panose="020B0604030504040204" pitchFamily="34" charset="-120"/>
              </a:rPr>
              <a:t>透過神經網路來解決不同的任務</a:t>
            </a:r>
            <a:endParaRPr lang="en-US" altLang="zh-TW" sz="2600" dirty="0">
              <a:latin typeface="微軟正黑體" panose="020B0604030504040204" pitchFamily="34" charset="-120"/>
              <a:ea typeface="微軟正黑體" panose="020B0604030504040204" pitchFamily="34" charset="-120"/>
            </a:endParaRPr>
          </a:p>
          <a:p>
            <a:r>
              <a:rPr lang="zh-TW" altLang="en-US" sz="2600" dirty="0">
                <a:latin typeface="微軟正黑體" panose="020B0604030504040204" pitchFamily="34" charset="-120"/>
                <a:ea typeface="微軟正黑體" panose="020B0604030504040204" pitchFamily="34" charset="-120"/>
              </a:rPr>
              <a:t>神經網路可以延伸很多層來訓練大量資料</a:t>
            </a:r>
          </a:p>
        </p:txBody>
      </p:sp>
      <p:sp>
        <p:nvSpPr>
          <p:cNvPr id="6" name="投影片編號版面配置區 5">
            <a:extLst>
              <a:ext uri="{FF2B5EF4-FFF2-40B4-BE49-F238E27FC236}">
                <a16:creationId xmlns:a16="http://schemas.microsoft.com/office/drawing/2014/main" id="{60719B97-A38A-4FE5-A572-8975CC066404}"/>
              </a:ext>
            </a:extLst>
          </p:cNvPr>
          <p:cNvSpPr>
            <a:spLocks noGrp="1"/>
          </p:cNvSpPr>
          <p:nvPr>
            <p:ph type="sldNum" sz="quarter" idx="12"/>
          </p:nvPr>
        </p:nvSpPr>
        <p:spPr/>
        <p:txBody>
          <a:bodyPr/>
          <a:lstStyle/>
          <a:p>
            <a:fld id="{70D3610E-E16A-44C9-AC3B-79AA416A4A9C}" type="slidenum">
              <a:rPr lang="zh-TW" altLang="en-US" smtClean="0"/>
              <a:t>17</a:t>
            </a:fld>
            <a:endParaRPr lang="zh-TW" altLang="en-US"/>
          </a:p>
        </p:txBody>
      </p:sp>
      <p:pic>
        <p:nvPicPr>
          <p:cNvPr id="1026" name="Picture 2" descr="Deep Learning: The Latest Trend In AI And ML | Qubole">
            <a:extLst>
              <a:ext uri="{FF2B5EF4-FFF2-40B4-BE49-F238E27FC236}">
                <a16:creationId xmlns:a16="http://schemas.microsoft.com/office/drawing/2014/main" id="{5DD0408C-EBF8-47F9-8C44-E70C3357F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286" y="2159074"/>
            <a:ext cx="4321628" cy="4181175"/>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F1CFB51E-1058-47AD-97C2-9FF3375B4BF4}"/>
              </a:ext>
            </a:extLst>
          </p:cNvPr>
          <p:cNvPicPr>
            <a:picLocks noChangeAspect="1"/>
          </p:cNvPicPr>
          <p:nvPr/>
        </p:nvPicPr>
        <p:blipFill>
          <a:blip r:embed="rId5"/>
          <a:stretch>
            <a:fillRect/>
          </a:stretch>
        </p:blipFill>
        <p:spPr>
          <a:xfrm>
            <a:off x="2203754" y="1782837"/>
            <a:ext cx="8029575" cy="4133850"/>
          </a:xfrm>
          <a:prstGeom prst="rect">
            <a:avLst/>
          </a:prstGeom>
        </p:spPr>
      </p:pic>
    </p:spTree>
    <p:extLst>
      <p:ext uri="{BB962C8B-B14F-4D97-AF65-F5344CB8AC3E}">
        <p14:creationId xmlns:p14="http://schemas.microsoft.com/office/powerpoint/2010/main" val="262070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3DADE92-3F4A-47FA-B68E-6433710CBC0C}"/>
              </a:ext>
            </a:extLst>
          </p:cNvPr>
          <p:cNvSpPr/>
          <p:nvPr/>
        </p:nvSpPr>
        <p:spPr>
          <a:xfrm>
            <a:off x="0" y="0"/>
            <a:ext cx="12192000" cy="6858001"/>
          </a:xfrm>
          <a:prstGeom prst="rect">
            <a:avLst/>
          </a:prstGeom>
          <a:blipFill dpi="0" rotWithShape="1">
            <a:blip r:embed="rId3">
              <a:alphaModFix amt="20000"/>
            </a:blip>
            <a:srcRect/>
            <a:stretch>
              <a:fillRect l="-2943" t="-2677" r="-2943" b="-26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5.</a:t>
            </a:r>
            <a:r>
              <a:rPr lang="zh-TW" altLang="en-US" dirty="0">
                <a:latin typeface="微軟正黑體" panose="020B0604030504040204" pitchFamily="34" charset="-120"/>
                <a:ea typeface="微軟正黑體" panose="020B0604030504040204" pitchFamily="34" charset="-120"/>
              </a:rPr>
              <a:t>建置神經網路模型</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續</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FCC053EE-4932-4883-AAF0-50B182B6B0BC}"/>
              </a:ext>
            </a:extLst>
          </p:cNvPr>
          <p:cNvSpPr>
            <a:spLocks noGrp="1"/>
          </p:cNvSpPr>
          <p:nvPr>
            <p:ph type="sldNum" sz="quarter" idx="12"/>
          </p:nvPr>
        </p:nvSpPr>
        <p:spPr/>
        <p:txBody>
          <a:bodyPr/>
          <a:lstStyle/>
          <a:p>
            <a:fld id="{70D3610E-E16A-44C9-AC3B-79AA416A4A9C}" type="slidenum">
              <a:rPr lang="zh-TW" altLang="en-US" smtClean="0"/>
              <a:t>18</a:t>
            </a:fld>
            <a:endParaRPr lang="zh-TW" altLang="en-US"/>
          </a:p>
        </p:txBody>
      </p:sp>
      <p:sp>
        <p:nvSpPr>
          <p:cNvPr id="20" name="文字方塊 19">
            <a:extLst>
              <a:ext uri="{FF2B5EF4-FFF2-40B4-BE49-F238E27FC236}">
                <a16:creationId xmlns:a16="http://schemas.microsoft.com/office/drawing/2014/main" id="{6989F789-989C-486A-A9F5-5F2DA97FD30D}"/>
              </a:ext>
            </a:extLst>
          </p:cNvPr>
          <p:cNvSpPr txBox="1"/>
          <p:nvPr/>
        </p:nvSpPr>
        <p:spPr>
          <a:xfrm>
            <a:off x="1" y="1690688"/>
            <a:ext cx="12199758" cy="3842658"/>
          </a:xfrm>
          <a:prstGeom prst="rect">
            <a:avLst/>
          </a:prstGeom>
          <a:solidFill>
            <a:schemeClr val="bg1"/>
          </a:solidFill>
          <a:ln>
            <a:noFill/>
          </a:ln>
        </p:spPr>
        <p:txBody>
          <a:bodyPr wrap="square" rtlCol="0">
            <a:spAutoFit/>
          </a:bodyPr>
          <a:lstStyle/>
          <a:p>
            <a:endParaRPr lang="zh-TW" altLang="en-US" dirty="0"/>
          </a:p>
        </p:txBody>
      </p:sp>
      <p:pic>
        <p:nvPicPr>
          <p:cNvPr id="21" name="圖片 20">
            <a:extLst>
              <a:ext uri="{FF2B5EF4-FFF2-40B4-BE49-F238E27FC236}">
                <a16:creationId xmlns:a16="http://schemas.microsoft.com/office/drawing/2014/main" id="{E834363C-87F0-4641-8686-7BFFA0830FA2}"/>
              </a:ext>
            </a:extLst>
          </p:cNvPr>
          <p:cNvPicPr>
            <a:picLocks noChangeAspect="1"/>
          </p:cNvPicPr>
          <p:nvPr/>
        </p:nvPicPr>
        <p:blipFill>
          <a:blip r:embed="rId4"/>
          <a:stretch>
            <a:fillRect/>
          </a:stretch>
        </p:blipFill>
        <p:spPr>
          <a:xfrm>
            <a:off x="218446" y="2109329"/>
            <a:ext cx="5364565" cy="2951200"/>
          </a:xfrm>
          <a:prstGeom prst="rect">
            <a:avLst/>
          </a:prstGeom>
          <a:ln>
            <a:noFill/>
          </a:ln>
        </p:spPr>
      </p:pic>
      <p:pic>
        <p:nvPicPr>
          <p:cNvPr id="22" name="圖片 21">
            <a:extLst>
              <a:ext uri="{FF2B5EF4-FFF2-40B4-BE49-F238E27FC236}">
                <a16:creationId xmlns:a16="http://schemas.microsoft.com/office/drawing/2014/main" id="{E9D9B42D-7089-421B-B958-FE40F4FEA2DE}"/>
              </a:ext>
            </a:extLst>
          </p:cNvPr>
          <p:cNvPicPr>
            <a:picLocks noChangeAspect="1"/>
          </p:cNvPicPr>
          <p:nvPr/>
        </p:nvPicPr>
        <p:blipFill>
          <a:blip r:embed="rId5"/>
          <a:stretch>
            <a:fillRect/>
          </a:stretch>
        </p:blipFill>
        <p:spPr>
          <a:xfrm>
            <a:off x="6281314" y="2157576"/>
            <a:ext cx="5354833" cy="2936553"/>
          </a:xfrm>
          <a:prstGeom prst="rect">
            <a:avLst/>
          </a:prstGeom>
          <a:ln>
            <a:noFill/>
          </a:ln>
        </p:spPr>
      </p:pic>
      <p:sp>
        <p:nvSpPr>
          <p:cNvPr id="23" name="箭號: 向右 22">
            <a:extLst>
              <a:ext uri="{FF2B5EF4-FFF2-40B4-BE49-F238E27FC236}">
                <a16:creationId xmlns:a16="http://schemas.microsoft.com/office/drawing/2014/main" id="{C482A14E-DDAE-4200-B9E6-1C01BAF48569}"/>
              </a:ext>
            </a:extLst>
          </p:cNvPr>
          <p:cNvSpPr/>
          <p:nvPr/>
        </p:nvSpPr>
        <p:spPr>
          <a:xfrm>
            <a:off x="5689752" y="3405251"/>
            <a:ext cx="529129" cy="464684"/>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箭號: 向右 23">
            <a:extLst>
              <a:ext uri="{FF2B5EF4-FFF2-40B4-BE49-F238E27FC236}">
                <a16:creationId xmlns:a16="http://schemas.microsoft.com/office/drawing/2014/main" id="{AC7DD9CB-ECFB-4D0B-9274-7AF4FFA0D49D}"/>
              </a:ext>
            </a:extLst>
          </p:cNvPr>
          <p:cNvSpPr/>
          <p:nvPr/>
        </p:nvSpPr>
        <p:spPr>
          <a:xfrm>
            <a:off x="11670629" y="3437405"/>
            <a:ext cx="529129" cy="464684"/>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44635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3DADE92-3F4A-47FA-B68E-6433710CBC0C}"/>
              </a:ext>
            </a:extLst>
          </p:cNvPr>
          <p:cNvSpPr/>
          <p:nvPr/>
        </p:nvSpPr>
        <p:spPr>
          <a:xfrm>
            <a:off x="0" y="0"/>
            <a:ext cx="12192000" cy="6858001"/>
          </a:xfrm>
          <a:prstGeom prst="rect">
            <a:avLst/>
          </a:prstGeom>
          <a:blipFill dpi="0" rotWithShape="1">
            <a:blip r:embed="rId3">
              <a:alphaModFix amt="20000"/>
            </a:blip>
            <a:srcRect/>
            <a:stretch>
              <a:fillRect l="-2943" t="-2677" r="-2943" b="-26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5.</a:t>
            </a:r>
            <a:r>
              <a:rPr lang="zh-TW" altLang="en-US" dirty="0">
                <a:latin typeface="微軟正黑體" panose="020B0604030504040204" pitchFamily="34" charset="-120"/>
                <a:ea typeface="微軟正黑體" panose="020B0604030504040204" pitchFamily="34" charset="-120"/>
              </a:rPr>
              <a:t>建置神經網路模型</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續</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9374EA32-22A2-4B2A-9B81-9C83B8CA7E17}"/>
              </a:ext>
            </a:extLst>
          </p:cNvPr>
          <p:cNvSpPr>
            <a:spLocks noGrp="1"/>
          </p:cNvSpPr>
          <p:nvPr>
            <p:ph type="sldNum" sz="quarter" idx="12"/>
          </p:nvPr>
        </p:nvSpPr>
        <p:spPr/>
        <p:txBody>
          <a:bodyPr/>
          <a:lstStyle/>
          <a:p>
            <a:fld id="{70D3610E-E16A-44C9-AC3B-79AA416A4A9C}" type="slidenum">
              <a:rPr lang="zh-TW" altLang="en-US" smtClean="0"/>
              <a:t>19</a:t>
            </a:fld>
            <a:endParaRPr lang="zh-TW" altLang="en-US"/>
          </a:p>
        </p:txBody>
      </p:sp>
      <p:grpSp>
        <p:nvGrpSpPr>
          <p:cNvPr id="2066" name="群組 2065">
            <a:extLst>
              <a:ext uri="{FF2B5EF4-FFF2-40B4-BE49-F238E27FC236}">
                <a16:creationId xmlns:a16="http://schemas.microsoft.com/office/drawing/2014/main" id="{A6DD0687-7486-4F6A-BBE1-C345A7CCFDE6}"/>
              </a:ext>
            </a:extLst>
          </p:cNvPr>
          <p:cNvGrpSpPr/>
          <p:nvPr/>
        </p:nvGrpSpPr>
        <p:grpSpPr>
          <a:xfrm>
            <a:off x="0" y="1690688"/>
            <a:ext cx="18265907" cy="3842658"/>
            <a:chOff x="11207" y="1663017"/>
            <a:chExt cx="18265907" cy="3842658"/>
          </a:xfrm>
        </p:grpSpPr>
        <p:sp>
          <p:nvSpPr>
            <p:cNvPr id="20" name="文字方塊 19">
              <a:extLst>
                <a:ext uri="{FF2B5EF4-FFF2-40B4-BE49-F238E27FC236}">
                  <a16:creationId xmlns:a16="http://schemas.microsoft.com/office/drawing/2014/main" id="{280AAD97-32E7-4884-83C3-837D9F463660}"/>
                </a:ext>
              </a:extLst>
            </p:cNvPr>
            <p:cNvSpPr txBox="1"/>
            <p:nvPr/>
          </p:nvSpPr>
          <p:spPr>
            <a:xfrm>
              <a:off x="11207" y="1663017"/>
              <a:ext cx="18265907" cy="3842658"/>
            </a:xfrm>
            <a:prstGeom prst="rect">
              <a:avLst/>
            </a:prstGeom>
            <a:solidFill>
              <a:schemeClr val="bg1"/>
            </a:solidFill>
            <a:ln>
              <a:noFill/>
            </a:ln>
          </p:spPr>
          <p:txBody>
            <a:bodyPr wrap="square" rtlCol="0">
              <a:spAutoFit/>
            </a:bodyPr>
            <a:lstStyle/>
            <a:p>
              <a:endParaRPr lang="zh-TW" altLang="en-US" dirty="0"/>
            </a:p>
          </p:txBody>
        </p:sp>
        <p:pic>
          <p:nvPicPr>
            <p:cNvPr id="23" name="圖片 22">
              <a:extLst>
                <a:ext uri="{FF2B5EF4-FFF2-40B4-BE49-F238E27FC236}">
                  <a16:creationId xmlns:a16="http://schemas.microsoft.com/office/drawing/2014/main" id="{F738D8A8-82F1-47C8-B6E6-33279AD57B38}"/>
                </a:ext>
              </a:extLst>
            </p:cNvPr>
            <p:cNvPicPr>
              <a:picLocks noChangeAspect="1"/>
            </p:cNvPicPr>
            <p:nvPr/>
          </p:nvPicPr>
          <p:blipFill>
            <a:blip r:embed="rId4"/>
            <a:stretch>
              <a:fillRect/>
            </a:stretch>
          </p:blipFill>
          <p:spPr>
            <a:xfrm>
              <a:off x="229653" y="2081658"/>
              <a:ext cx="5364565" cy="2951200"/>
            </a:xfrm>
            <a:prstGeom prst="rect">
              <a:avLst/>
            </a:prstGeom>
            <a:ln>
              <a:noFill/>
            </a:ln>
          </p:spPr>
        </p:pic>
        <p:pic>
          <p:nvPicPr>
            <p:cNvPr id="2058" name="圖片 2057">
              <a:extLst>
                <a:ext uri="{FF2B5EF4-FFF2-40B4-BE49-F238E27FC236}">
                  <a16:creationId xmlns:a16="http://schemas.microsoft.com/office/drawing/2014/main" id="{D0CB9EBF-B712-4C0E-A1D6-681B1CA3BFA2}"/>
                </a:ext>
              </a:extLst>
            </p:cNvPr>
            <p:cNvPicPr>
              <a:picLocks noChangeAspect="1"/>
            </p:cNvPicPr>
            <p:nvPr/>
          </p:nvPicPr>
          <p:blipFill>
            <a:blip r:embed="rId5"/>
            <a:stretch>
              <a:fillRect/>
            </a:stretch>
          </p:blipFill>
          <p:spPr>
            <a:xfrm>
              <a:off x="6292521" y="2129905"/>
              <a:ext cx="5354833" cy="2936553"/>
            </a:xfrm>
            <a:prstGeom prst="rect">
              <a:avLst/>
            </a:prstGeom>
            <a:ln>
              <a:noFill/>
            </a:ln>
          </p:spPr>
        </p:pic>
        <p:sp>
          <p:nvSpPr>
            <p:cNvPr id="25" name="箭號: 向右 24">
              <a:extLst>
                <a:ext uri="{FF2B5EF4-FFF2-40B4-BE49-F238E27FC236}">
                  <a16:creationId xmlns:a16="http://schemas.microsoft.com/office/drawing/2014/main" id="{A97A4C6C-A01D-41F4-8FBD-2EB8972204CF}"/>
                </a:ext>
              </a:extLst>
            </p:cNvPr>
            <p:cNvSpPr/>
            <p:nvPr/>
          </p:nvSpPr>
          <p:spPr>
            <a:xfrm>
              <a:off x="5700959" y="3377580"/>
              <a:ext cx="529129" cy="464684"/>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52" name="箭號: 向右 2051">
              <a:extLst>
                <a:ext uri="{FF2B5EF4-FFF2-40B4-BE49-F238E27FC236}">
                  <a16:creationId xmlns:a16="http://schemas.microsoft.com/office/drawing/2014/main" id="{DF942B52-3C20-4FB3-AA24-CC07DD31ECE7}"/>
                </a:ext>
              </a:extLst>
            </p:cNvPr>
            <p:cNvSpPr/>
            <p:nvPr/>
          </p:nvSpPr>
          <p:spPr>
            <a:xfrm>
              <a:off x="11681836" y="3409734"/>
              <a:ext cx="529129" cy="464684"/>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5" name="圖片 4">
              <a:extLst>
                <a:ext uri="{FF2B5EF4-FFF2-40B4-BE49-F238E27FC236}">
                  <a16:creationId xmlns:a16="http://schemas.microsoft.com/office/drawing/2014/main" id="{59C20D83-6613-4F32-B54E-CA12F844C8D0}"/>
                </a:ext>
              </a:extLst>
            </p:cNvPr>
            <p:cNvPicPr>
              <a:picLocks noChangeAspect="1"/>
            </p:cNvPicPr>
            <p:nvPr/>
          </p:nvPicPr>
          <p:blipFill>
            <a:blip r:embed="rId6"/>
            <a:stretch>
              <a:fillRect/>
            </a:stretch>
          </p:blipFill>
          <p:spPr>
            <a:xfrm>
              <a:off x="12345657" y="1986166"/>
              <a:ext cx="4837735" cy="3196360"/>
            </a:xfrm>
            <a:prstGeom prst="rect">
              <a:avLst/>
            </a:prstGeom>
            <a:ln>
              <a:noFill/>
            </a:ln>
          </p:spPr>
        </p:pic>
      </p:grpSp>
      <p:pic>
        <p:nvPicPr>
          <p:cNvPr id="2050" name="Picture 2" descr="深度學習激勵函數介紹@ 大家一起學AI :: 痞客邦::">
            <a:extLst>
              <a:ext uri="{FF2B5EF4-FFF2-40B4-BE49-F238E27FC236}">
                <a16:creationId xmlns:a16="http://schemas.microsoft.com/office/drawing/2014/main" id="{6EF1E5ED-4566-419D-95AB-32FC3327F0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1501" y="313926"/>
            <a:ext cx="3022824" cy="2021455"/>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5687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45833E-6 -3.7037E-7 L -0.46068 -0.00278 " pathEditMode="relative" rAng="0" ptsTypes="AA">
                                      <p:cBhvr>
                                        <p:cTn id="6" dur="3000" fill="hold"/>
                                        <p:tgtEl>
                                          <p:spTgt spid="2066"/>
                                        </p:tgtEl>
                                        <p:attrNameLst>
                                          <p:attrName>ppt_x</p:attrName>
                                          <p:attrName>ppt_y</p:attrName>
                                        </p:attrNameLst>
                                      </p:cBhvr>
                                      <p:rCtr x="-23034" y="-139"/>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D6F0130-5877-4F9C-9BEE-0D6F6B53729A}"/>
              </a:ext>
            </a:extLst>
          </p:cNvPr>
          <p:cNvSpPr/>
          <p:nvPr/>
        </p:nvSpPr>
        <p:spPr>
          <a:xfrm>
            <a:off x="0" y="0"/>
            <a:ext cx="12192000" cy="6858000"/>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矩形 1">
            <a:extLst>
              <a:ext uri="{FF2B5EF4-FFF2-40B4-BE49-F238E27FC236}">
                <a16:creationId xmlns:a16="http://schemas.microsoft.com/office/drawing/2014/main" id="{57C64523-E594-4336-BED6-C72FB7F1CC48}"/>
              </a:ext>
            </a:extLst>
          </p:cNvPr>
          <p:cNvSpPr/>
          <p:nvPr/>
        </p:nvSpPr>
        <p:spPr>
          <a:xfrm>
            <a:off x="0" y="1574800"/>
            <a:ext cx="12192000" cy="35052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內容版面配置區 2">
            <a:extLst>
              <a:ext uri="{FF2B5EF4-FFF2-40B4-BE49-F238E27FC236}">
                <a16:creationId xmlns:a16="http://schemas.microsoft.com/office/drawing/2014/main" id="{C3D59886-97B8-47BF-A1FE-61175E2E99FE}"/>
              </a:ext>
            </a:extLst>
          </p:cNvPr>
          <p:cNvSpPr>
            <a:spLocks noGrp="1"/>
          </p:cNvSpPr>
          <p:nvPr>
            <p:ph idx="1"/>
          </p:nvPr>
        </p:nvSpPr>
        <p:spPr>
          <a:xfrm>
            <a:off x="1061720" y="1994852"/>
            <a:ext cx="7614920" cy="2868295"/>
          </a:xfrm>
        </p:spPr>
        <p:txBody>
          <a:bodyPr>
            <a:normAutofit fontScale="77500" lnSpcReduction="20000"/>
          </a:bodyPr>
          <a:lstStyle/>
          <a:p>
            <a:pPr>
              <a:buFont typeface="Wingdings" panose="05000000000000000000" pitchFamily="2" charset="2"/>
              <a:buChar char="p"/>
            </a:pPr>
            <a:r>
              <a:rPr lang="zh-TW" altLang="en-US" sz="5400" b="1" dirty="0">
                <a:solidFill>
                  <a:schemeClr val="tx1">
                    <a:lumMod val="95000"/>
                    <a:lumOff val="5000"/>
                  </a:schemeClr>
                </a:solidFill>
                <a:latin typeface="微軟正黑體" panose="020B0604030504040204" pitchFamily="34" charset="-120"/>
                <a:ea typeface="微軟正黑體" panose="020B0604030504040204" pitchFamily="34" charset="-120"/>
              </a:rPr>
              <a:t> </a:t>
            </a:r>
            <a:r>
              <a:rPr lang="en-US" altLang="zh-TW" sz="5400" b="1" dirty="0">
                <a:solidFill>
                  <a:schemeClr val="tx1">
                    <a:lumMod val="95000"/>
                    <a:lumOff val="5000"/>
                  </a:schemeClr>
                </a:solidFill>
                <a:latin typeface="微軟正黑體" panose="020B0604030504040204" pitchFamily="34" charset="-120"/>
                <a:ea typeface="微軟正黑體" panose="020B0604030504040204" pitchFamily="34" charset="-120"/>
              </a:rPr>
              <a:t>AI</a:t>
            </a:r>
            <a:r>
              <a:rPr lang="zh-TW" altLang="en-US" sz="5400" b="1" dirty="0">
                <a:solidFill>
                  <a:schemeClr val="tx1">
                    <a:lumMod val="95000"/>
                    <a:lumOff val="5000"/>
                  </a:schemeClr>
                </a:solidFill>
                <a:latin typeface="微軟正黑體" panose="020B0604030504040204" pitchFamily="34" charset="-120"/>
                <a:ea typeface="微軟正黑體" panose="020B0604030504040204" pitchFamily="34" charset="-120"/>
              </a:rPr>
              <a:t>發展與現況報告</a:t>
            </a:r>
            <a:endParaRPr lang="en-US" altLang="zh-TW" sz="5400" b="1" dirty="0">
              <a:solidFill>
                <a:schemeClr val="tx1">
                  <a:lumMod val="95000"/>
                  <a:lumOff val="5000"/>
                </a:schemeClr>
              </a:solidFill>
              <a:latin typeface="微軟正黑體" panose="020B0604030504040204" pitchFamily="34" charset="-120"/>
              <a:ea typeface="微軟正黑體" panose="020B0604030504040204" pitchFamily="34" charset="-120"/>
            </a:endParaRPr>
          </a:p>
          <a:p>
            <a:pPr>
              <a:buFont typeface="Wingdings" panose="05000000000000000000" pitchFamily="2" charset="2"/>
              <a:buChar char="p"/>
            </a:pPr>
            <a:r>
              <a:rPr lang="zh-TW" altLang="en-US" sz="5400" b="1" dirty="0">
                <a:solidFill>
                  <a:schemeClr val="bg1">
                    <a:lumMod val="50000"/>
                  </a:schemeClr>
                </a:solidFill>
                <a:latin typeface="微軟正黑體" panose="020B0604030504040204" pitchFamily="34" charset="-120"/>
                <a:ea typeface="微軟正黑體" panose="020B0604030504040204" pitchFamily="34" charset="-120"/>
              </a:rPr>
              <a:t> 客服改善應用方案</a:t>
            </a:r>
            <a:endParaRPr lang="en-US" altLang="zh-TW" sz="5400" b="1" dirty="0">
              <a:solidFill>
                <a:schemeClr val="bg1">
                  <a:lumMod val="50000"/>
                </a:schemeClr>
              </a:solidFill>
              <a:latin typeface="微軟正黑體" panose="020B0604030504040204" pitchFamily="34" charset="-120"/>
              <a:ea typeface="微軟正黑體" panose="020B0604030504040204" pitchFamily="34" charset="-120"/>
            </a:endParaRPr>
          </a:p>
          <a:p>
            <a:pPr>
              <a:buFont typeface="Wingdings" panose="05000000000000000000" pitchFamily="2" charset="2"/>
              <a:buChar char="p"/>
            </a:pPr>
            <a:r>
              <a:rPr lang="zh-TW" altLang="en-US" sz="5400" b="1" dirty="0">
                <a:solidFill>
                  <a:schemeClr val="bg1">
                    <a:lumMod val="50000"/>
                  </a:schemeClr>
                </a:solidFill>
                <a:latin typeface="微軟正黑體" panose="020B0604030504040204" pitchFamily="34" charset="-120"/>
                <a:ea typeface="微軟正黑體" panose="020B0604030504040204" pitchFamily="34" charset="-120"/>
              </a:rPr>
              <a:t> 成果展示與結論</a:t>
            </a:r>
            <a:endParaRPr lang="en-US" altLang="zh-TW" sz="5400" b="1"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004102A4-A173-488E-8A73-8709C9019079}"/>
              </a:ext>
            </a:extLst>
          </p:cNvPr>
          <p:cNvSpPr>
            <a:spLocks noGrp="1"/>
          </p:cNvSpPr>
          <p:nvPr>
            <p:ph type="sldNum" sz="quarter" idx="12"/>
          </p:nvPr>
        </p:nvSpPr>
        <p:spPr/>
        <p:txBody>
          <a:bodyPr/>
          <a:lstStyle/>
          <a:p>
            <a:fld id="{70D3610E-E16A-44C9-AC3B-79AA416A4A9C}" type="slidenum">
              <a:rPr lang="zh-TW" altLang="en-US" smtClean="0"/>
              <a:t>2</a:t>
            </a:fld>
            <a:endParaRPr lang="zh-TW" altLang="en-US" dirty="0"/>
          </a:p>
        </p:txBody>
      </p:sp>
    </p:spTree>
    <p:extLst>
      <p:ext uri="{BB962C8B-B14F-4D97-AF65-F5344CB8AC3E}">
        <p14:creationId xmlns:p14="http://schemas.microsoft.com/office/powerpoint/2010/main" val="197525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3DADE92-3F4A-47FA-B68E-6433710CBC0C}"/>
              </a:ext>
            </a:extLst>
          </p:cNvPr>
          <p:cNvSpPr/>
          <p:nvPr/>
        </p:nvSpPr>
        <p:spPr>
          <a:xfrm>
            <a:off x="0" y="0"/>
            <a:ext cx="12192000" cy="6858001"/>
          </a:xfrm>
          <a:prstGeom prst="rect">
            <a:avLst/>
          </a:prstGeom>
          <a:blipFill dpi="0" rotWithShape="1">
            <a:blip r:embed="rId3">
              <a:alphaModFix amt="20000"/>
            </a:blip>
            <a:srcRect/>
            <a:stretch>
              <a:fillRect l="-2943" t="-2677" r="-2943" b="-26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5.</a:t>
            </a:r>
            <a:r>
              <a:rPr lang="zh-TW" altLang="en-US" dirty="0">
                <a:latin typeface="微軟正黑體" panose="020B0604030504040204" pitchFamily="34" charset="-120"/>
                <a:ea typeface="微軟正黑體" panose="020B0604030504040204" pitchFamily="34" charset="-120"/>
              </a:rPr>
              <a:t>建置神經網路模型</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續</a:t>
            </a:r>
            <a:r>
              <a:rPr lang="en-US" altLang="zh-TW" dirty="0">
                <a:latin typeface="微軟正黑體" panose="020B0604030504040204" pitchFamily="34" charset="-120"/>
                <a:ea typeface="微軟正黑體" panose="020B0604030504040204" pitchFamily="34" charset="-120"/>
              </a:rPr>
              <a:t>)</a:t>
            </a:r>
            <a:endParaRPr lang="zh-TW" altLang="en-US" dirty="0"/>
          </a:p>
        </p:txBody>
      </p:sp>
      <p:sp>
        <p:nvSpPr>
          <p:cNvPr id="3" name="內容版面配置區 2">
            <a:extLst>
              <a:ext uri="{FF2B5EF4-FFF2-40B4-BE49-F238E27FC236}">
                <a16:creationId xmlns:a16="http://schemas.microsoft.com/office/drawing/2014/main" id="{58DE7A02-1518-45B3-B552-43E6BD7A981C}"/>
              </a:ext>
            </a:extLst>
          </p:cNvPr>
          <p:cNvSpPr>
            <a:spLocks noGrp="1"/>
          </p:cNvSpPr>
          <p:nvPr>
            <p:ph idx="1"/>
          </p:nvPr>
        </p:nvSpPr>
        <p:spPr>
          <a:xfrm>
            <a:off x="7748555" y="1912711"/>
            <a:ext cx="3757645" cy="4351338"/>
          </a:xfrm>
        </p:spPr>
        <p:txBody>
          <a:bodyPr>
            <a:normAutofit fontScale="85000" lnSpcReduction="20000"/>
          </a:bodyPr>
          <a:lstStyle/>
          <a:p>
            <a:r>
              <a:rPr lang="zh-TW" altLang="en-US" dirty="0">
                <a:latin typeface="微軟正黑體" panose="020B0604030504040204" pitchFamily="34" charset="-120"/>
                <a:ea typeface="微軟正黑體" panose="020B0604030504040204" pitchFamily="34" charset="-120"/>
              </a:rPr>
              <a:t>建置模型</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持續調整模型超參數</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神經網路的架構</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神經元的數量</a:t>
            </a:r>
            <a:endParaRPr lang="en-US" altLang="zh-TW" dirty="0">
              <a:latin typeface="微軟正黑體" panose="020B0604030504040204" pitchFamily="34" charset="-120"/>
              <a:ea typeface="微軟正黑體" panose="020B0604030504040204" pitchFamily="34" charset="-120"/>
            </a:endParaRPr>
          </a:p>
          <a:p>
            <a:pPr lvl="1"/>
            <a:r>
              <a:rPr lang="en-US" altLang="zh-TW" dirty="0">
                <a:latin typeface="微軟正黑體" panose="020B0604030504040204" pitchFamily="34" charset="-120"/>
                <a:ea typeface="微軟正黑體" panose="020B0604030504040204" pitchFamily="34" charset="-120"/>
              </a:rPr>
              <a:t>Loss</a:t>
            </a:r>
          </a:p>
          <a:p>
            <a:pPr lvl="1"/>
            <a:r>
              <a:rPr lang="en-US" altLang="zh-TW" dirty="0">
                <a:latin typeface="微軟正黑體" panose="020B0604030504040204" pitchFamily="34" charset="-120"/>
                <a:ea typeface="微軟正黑體" panose="020B0604030504040204" pitchFamily="34" charset="-120"/>
              </a:rPr>
              <a:t>Learning rate</a:t>
            </a:r>
          </a:p>
          <a:p>
            <a:pPr lvl="1"/>
            <a:r>
              <a:rPr lang="en-US" altLang="zh-TW" dirty="0">
                <a:latin typeface="微軟正黑體" panose="020B0604030504040204" pitchFamily="34" charset="-120"/>
                <a:ea typeface="微軟正黑體" panose="020B0604030504040204" pitchFamily="34" charset="-120"/>
              </a:rPr>
              <a:t>Optimizer</a:t>
            </a:r>
          </a:p>
          <a:p>
            <a:pPr lvl="1"/>
            <a:r>
              <a:rPr lang="en-US" altLang="zh-TW" dirty="0">
                <a:latin typeface="微軟正黑體" panose="020B0604030504040204" pitchFamily="34" charset="-120"/>
                <a:ea typeface="微軟正黑體" panose="020B0604030504040204" pitchFamily="34" charset="-120"/>
              </a:rPr>
              <a:t>Epochs</a:t>
            </a:r>
          </a:p>
          <a:p>
            <a:pPr lvl="1"/>
            <a:r>
              <a:rPr lang="en-US" altLang="zh-TW" dirty="0">
                <a:latin typeface="微軟正黑體" panose="020B0604030504040204" pitchFamily="34" charset="-120"/>
                <a:ea typeface="微軟正黑體" panose="020B0604030504040204" pitchFamily="34" charset="-120"/>
              </a:rPr>
              <a:t>Batch size</a:t>
            </a:r>
          </a:p>
          <a:p>
            <a:pPr lvl="1"/>
            <a:endParaRPr lang="en-US" altLang="zh-TW"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5F56BCA9-AC50-4CF9-A7DD-F474D845410C}"/>
              </a:ext>
            </a:extLst>
          </p:cNvPr>
          <p:cNvSpPr>
            <a:spLocks noGrp="1"/>
          </p:cNvSpPr>
          <p:nvPr>
            <p:ph type="sldNum" sz="quarter" idx="12"/>
          </p:nvPr>
        </p:nvSpPr>
        <p:spPr/>
        <p:txBody>
          <a:bodyPr/>
          <a:lstStyle/>
          <a:p>
            <a:fld id="{70D3610E-E16A-44C9-AC3B-79AA416A4A9C}" type="slidenum">
              <a:rPr lang="zh-TW" altLang="en-US" smtClean="0"/>
              <a:t>20</a:t>
            </a:fld>
            <a:endParaRPr lang="zh-TW" altLang="en-US"/>
          </a:p>
        </p:txBody>
      </p:sp>
      <p:pic>
        <p:nvPicPr>
          <p:cNvPr id="8" name="圖片 7">
            <a:extLst>
              <a:ext uri="{FF2B5EF4-FFF2-40B4-BE49-F238E27FC236}">
                <a16:creationId xmlns:a16="http://schemas.microsoft.com/office/drawing/2014/main" id="{17749EBF-5F42-48FD-AD7A-61159E6B18D0}"/>
              </a:ext>
            </a:extLst>
          </p:cNvPr>
          <p:cNvPicPr>
            <a:picLocks noChangeAspect="1"/>
          </p:cNvPicPr>
          <p:nvPr/>
        </p:nvPicPr>
        <p:blipFill>
          <a:blip r:embed="rId4"/>
          <a:stretch>
            <a:fillRect/>
          </a:stretch>
        </p:blipFill>
        <p:spPr>
          <a:xfrm>
            <a:off x="405628" y="5365686"/>
            <a:ext cx="6381750" cy="876300"/>
          </a:xfrm>
          <a:prstGeom prst="rect">
            <a:avLst/>
          </a:prstGeom>
        </p:spPr>
      </p:pic>
      <p:pic>
        <p:nvPicPr>
          <p:cNvPr id="9" name="圖片 8">
            <a:extLst>
              <a:ext uri="{FF2B5EF4-FFF2-40B4-BE49-F238E27FC236}">
                <a16:creationId xmlns:a16="http://schemas.microsoft.com/office/drawing/2014/main" id="{102E0432-94C2-4901-B0CF-82E8F737CE58}"/>
              </a:ext>
            </a:extLst>
          </p:cNvPr>
          <p:cNvPicPr>
            <a:picLocks noChangeAspect="1"/>
          </p:cNvPicPr>
          <p:nvPr/>
        </p:nvPicPr>
        <p:blipFill>
          <a:blip r:embed="rId5"/>
          <a:stretch>
            <a:fillRect/>
          </a:stretch>
        </p:blipFill>
        <p:spPr>
          <a:xfrm>
            <a:off x="405628" y="1825625"/>
            <a:ext cx="6372025" cy="3225346"/>
          </a:xfrm>
          <a:prstGeom prst="rect">
            <a:avLst/>
          </a:prstGeom>
        </p:spPr>
      </p:pic>
    </p:spTree>
    <p:extLst>
      <p:ext uri="{BB962C8B-B14F-4D97-AF65-F5344CB8AC3E}">
        <p14:creationId xmlns:p14="http://schemas.microsoft.com/office/powerpoint/2010/main" val="25059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3DADE92-3F4A-47FA-B68E-6433710CBC0C}"/>
              </a:ext>
            </a:extLst>
          </p:cNvPr>
          <p:cNvSpPr/>
          <p:nvPr/>
        </p:nvSpPr>
        <p:spPr>
          <a:xfrm>
            <a:off x="0" y="0"/>
            <a:ext cx="12192000" cy="6858001"/>
          </a:xfrm>
          <a:prstGeom prst="rect">
            <a:avLst/>
          </a:prstGeom>
          <a:blipFill dpi="0" rotWithShape="1">
            <a:blip r:embed="rId3">
              <a:alphaModFix amt="20000"/>
            </a:blip>
            <a:srcRect/>
            <a:stretch>
              <a:fillRect l="-2943" t="-2677" r="-2943" b="-26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6" name="圖片 15">
            <a:extLst>
              <a:ext uri="{FF2B5EF4-FFF2-40B4-BE49-F238E27FC236}">
                <a16:creationId xmlns:a16="http://schemas.microsoft.com/office/drawing/2014/main" id="{8A2F3580-BA48-4622-B6A1-DC021EAFA52E}"/>
              </a:ext>
            </a:extLst>
          </p:cNvPr>
          <p:cNvPicPr>
            <a:picLocks noChangeAspect="1"/>
          </p:cNvPicPr>
          <p:nvPr/>
        </p:nvPicPr>
        <p:blipFill>
          <a:blip r:embed="rId4"/>
          <a:stretch>
            <a:fillRect/>
          </a:stretch>
        </p:blipFill>
        <p:spPr>
          <a:xfrm>
            <a:off x="0" y="1206258"/>
            <a:ext cx="12194100" cy="4097836"/>
          </a:xfrm>
          <a:prstGeom prst="rect">
            <a:avLst/>
          </a:prstGeom>
        </p:spPr>
      </p:pic>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5.</a:t>
            </a:r>
            <a:r>
              <a:rPr lang="zh-TW" altLang="en-US" dirty="0">
                <a:latin typeface="微軟正黑體" panose="020B0604030504040204" pitchFamily="34" charset="-120"/>
                <a:ea typeface="微軟正黑體" panose="020B0604030504040204" pitchFamily="34" charset="-120"/>
              </a:rPr>
              <a:t>建置神經網路模型</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續</a:t>
            </a:r>
            <a:r>
              <a:rPr lang="en-US" altLang="zh-TW" dirty="0">
                <a:latin typeface="微軟正黑體" panose="020B0604030504040204" pitchFamily="34" charset="-120"/>
                <a:ea typeface="微軟正黑體" panose="020B0604030504040204" pitchFamily="34" charset="-120"/>
              </a:rPr>
              <a:t>)</a:t>
            </a:r>
            <a:endParaRPr lang="zh-TW" altLang="en-US" dirty="0"/>
          </a:p>
        </p:txBody>
      </p:sp>
      <p:sp>
        <p:nvSpPr>
          <p:cNvPr id="10" name="投影片編號版面配置區 9">
            <a:extLst>
              <a:ext uri="{FF2B5EF4-FFF2-40B4-BE49-F238E27FC236}">
                <a16:creationId xmlns:a16="http://schemas.microsoft.com/office/drawing/2014/main" id="{98403206-5294-42B7-90A8-E959039658F8}"/>
              </a:ext>
            </a:extLst>
          </p:cNvPr>
          <p:cNvSpPr>
            <a:spLocks noGrp="1"/>
          </p:cNvSpPr>
          <p:nvPr>
            <p:ph type="sldNum" sz="quarter" idx="12"/>
          </p:nvPr>
        </p:nvSpPr>
        <p:spPr/>
        <p:txBody>
          <a:bodyPr/>
          <a:lstStyle/>
          <a:p>
            <a:fld id="{70D3610E-E16A-44C9-AC3B-79AA416A4A9C}" type="slidenum">
              <a:rPr lang="zh-TW" altLang="en-US" smtClean="0"/>
              <a:t>21</a:t>
            </a:fld>
            <a:endParaRPr lang="zh-TW" altLang="en-US"/>
          </a:p>
        </p:txBody>
      </p:sp>
      <p:sp>
        <p:nvSpPr>
          <p:cNvPr id="3" name="矩形 2">
            <a:extLst>
              <a:ext uri="{FF2B5EF4-FFF2-40B4-BE49-F238E27FC236}">
                <a16:creationId xmlns:a16="http://schemas.microsoft.com/office/drawing/2014/main" id="{C202659F-38FF-4FED-A0E5-EA0475B667F8}"/>
              </a:ext>
            </a:extLst>
          </p:cNvPr>
          <p:cNvSpPr/>
          <p:nvPr/>
        </p:nvSpPr>
        <p:spPr>
          <a:xfrm>
            <a:off x="7081520" y="1603080"/>
            <a:ext cx="5029200" cy="364495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圖說文字: 直線加上強調線 4">
            <a:extLst>
              <a:ext uri="{FF2B5EF4-FFF2-40B4-BE49-F238E27FC236}">
                <a16:creationId xmlns:a16="http://schemas.microsoft.com/office/drawing/2014/main" id="{25DA4029-749B-4864-8F58-BF3BD1B82FC4}"/>
              </a:ext>
            </a:extLst>
          </p:cNvPr>
          <p:cNvSpPr/>
          <p:nvPr/>
        </p:nvSpPr>
        <p:spPr>
          <a:xfrm rot="5400000">
            <a:off x="2687593" y="3738725"/>
            <a:ext cx="678677" cy="4377464"/>
          </a:xfrm>
          <a:prstGeom prst="accentCallout1">
            <a:avLst>
              <a:gd name="adj1" fmla="val 47994"/>
              <a:gd name="adj2" fmla="val -11327"/>
              <a:gd name="adj3" fmla="val 49060"/>
              <a:gd name="adj4" fmla="val -62706"/>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TW" altLang="en-US" sz="2400" dirty="0">
                <a:solidFill>
                  <a:schemeClr val="bg1"/>
                </a:solidFill>
                <a:latin typeface="微軟正黑體" panose="020B0604030504040204" pitchFamily="34" charset="-120"/>
                <a:ea typeface="微軟正黑體" panose="020B0604030504040204" pitchFamily="34" charset="-120"/>
              </a:rPr>
              <a:t>輸入的句子</a:t>
            </a:r>
          </a:p>
        </p:txBody>
      </p:sp>
      <p:sp>
        <p:nvSpPr>
          <p:cNvPr id="8" name="矩形 7">
            <a:extLst>
              <a:ext uri="{FF2B5EF4-FFF2-40B4-BE49-F238E27FC236}">
                <a16:creationId xmlns:a16="http://schemas.microsoft.com/office/drawing/2014/main" id="{04E004A1-01A6-48C3-9DCF-5D8D1D93D8EE}"/>
              </a:ext>
            </a:extLst>
          </p:cNvPr>
          <p:cNvSpPr/>
          <p:nvPr/>
        </p:nvSpPr>
        <p:spPr>
          <a:xfrm>
            <a:off x="223519" y="1603080"/>
            <a:ext cx="5140961" cy="364495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圖說文字: 直線加上強調線 6">
            <a:extLst>
              <a:ext uri="{FF2B5EF4-FFF2-40B4-BE49-F238E27FC236}">
                <a16:creationId xmlns:a16="http://schemas.microsoft.com/office/drawing/2014/main" id="{03ADB2C9-D68C-44D6-8F5D-7B4D9F8EC13F}"/>
              </a:ext>
            </a:extLst>
          </p:cNvPr>
          <p:cNvSpPr/>
          <p:nvPr/>
        </p:nvSpPr>
        <p:spPr>
          <a:xfrm rot="5400000">
            <a:off x="9039090" y="3759226"/>
            <a:ext cx="678677" cy="4377464"/>
          </a:xfrm>
          <a:prstGeom prst="accentCallout1">
            <a:avLst>
              <a:gd name="adj1" fmla="val 47066"/>
              <a:gd name="adj2" fmla="val -15818"/>
              <a:gd name="adj3" fmla="val 49060"/>
              <a:gd name="adj4" fmla="val -62706"/>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TW" altLang="en-US" sz="2400" dirty="0">
                <a:solidFill>
                  <a:schemeClr val="bg1"/>
                </a:solidFill>
                <a:latin typeface="微軟正黑體" panose="020B0604030504040204" pitchFamily="34" charset="-120"/>
                <a:ea typeface="微軟正黑體" panose="020B0604030504040204" pitchFamily="34" charset="-120"/>
              </a:rPr>
              <a:t>三個可能的分類</a:t>
            </a:r>
          </a:p>
        </p:txBody>
      </p:sp>
    </p:spTree>
    <p:extLst>
      <p:ext uri="{BB962C8B-B14F-4D97-AF65-F5344CB8AC3E}">
        <p14:creationId xmlns:p14="http://schemas.microsoft.com/office/powerpoint/2010/main" val="3437091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3DADE92-3F4A-47FA-B68E-6433710CBC0C}"/>
              </a:ext>
            </a:extLst>
          </p:cNvPr>
          <p:cNvSpPr/>
          <p:nvPr/>
        </p:nvSpPr>
        <p:spPr>
          <a:xfrm>
            <a:off x="0" y="0"/>
            <a:ext cx="12192000" cy="6858001"/>
          </a:xfrm>
          <a:prstGeom prst="rect">
            <a:avLst/>
          </a:prstGeom>
          <a:blipFill dpi="0" rotWithShape="1">
            <a:blip r:embed="rId3">
              <a:alphaModFix amt="20000"/>
            </a:blip>
            <a:srcRect/>
            <a:stretch>
              <a:fillRect l="-2943" t="-2677" r="-2943" b="-26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6.</a:t>
            </a:r>
            <a:r>
              <a:rPr lang="zh-TW" altLang="en-US" dirty="0">
                <a:latin typeface="微軟正黑體" panose="020B0604030504040204" pitchFamily="34" charset="-120"/>
                <a:ea typeface="微軟正黑體" panose="020B0604030504040204" pitchFamily="34" charset="-120"/>
              </a:rPr>
              <a:t>集成式學習</a:t>
            </a:r>
            <a:endParaRPr lang="zh-TW" altLang="en-US" dirty="0"/>
          </a:p>
        </p:txBody>
      </p:sp>
      <p:sp>
        <p:nvSpPr>
          <p:cNvPr id="3" name="內容版面配置區 2">
            <a:extLst>
              <a:ext uri="{FF2B5EF4-FFF2-40B4-BE49-F238E27FC236}">
                <a16:creationId xmlns:a16="http://schemas.microsoft.com/office/drawing/2014/main" id="{58DE7A02-1518-45B3-B552-43E6BD7A981C}"/>
              </a:ext>
            </a:extLst>
          </p:cNvPr>
          <p:cNvSpPr>
            <a:spLocks noGrp="1"/>
          </p:cNvSpPr>
          <p:nvPr>
            <p:ph idx="1"/>
          </p:nvPr>
        </p:nvSpPr>
        <p:spPr>
          <a:xfrm>
            <a:off x="630646" y="1386336"/>
            <a:ext cx="10733314" cy="4351338"/>
          </a:xfrm>
        </p:spPr>
        <p:txBody>
          <a:bodyPr/>
          <a:lstStyle/>
          <a:p>
            <a:r>
              <a:rPr lang="zh-TW" altLang="en-US" dirty="0">
                <a:latin typeface="微軟正黑體" panose="020B0604030504040204" pitchFamily="34" charset="-120"/>
                <a:ea typeface="微軟正黑體" panose="020B0604030504040204" pitchFamily="34" charset="-120"/>
              </a:rPr>
              <a:t>概念</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三個臭皮匠勝過一個諸葛亮，訓練多個模型共同決策</a:t>
            </a:r>
          </a:p>
          <a:p>
            <a:r>
              <a:rPr lang="en-US" altLang="zh-TW" dirty="0">
                <a:latin typeface="微軟正黑體" panose="020B0604030504040204" pitchFamily="34" charset="-120"/>
                <a:ea typeface="微軟正黑體" panose="020B0604030504040204" pitchFamily="34" charset="-120"/>
              </a:rPr>
              <a:t>NN</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LSTM</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CNN </a:t>
            </a:r>
            <a:r>
              <a:rPr lang="zh-TW" altLang="en-US" dirty="0">
                <a:latin typeface="微軟正黑體" panose="020B0604030504040204" pitchFamily="34" charset="-120"/>
                <a:ea typeface="微軟正黑體" panose="020B0604030504040204" pitchFamily="34" charset="-120"/>
              </a:rPr>
              <a:t>三個模型共同決策</a:t>
            </a:r>
          </a:p>
          <a:p>
            <a:r>
              <a:rPr lang="zh-TW" altLang="en-US" dirty="0">
                <a:latin typeface="微軟正黑體" panose="020B0604030504040204" pitchFamily="34" charset="-120"/>
                <a:ea typeface="微軟正黑體" panose="020B0604030504040204" pitchFamily="34" charset="-120"/>
              </a:rPr>
              <a:t>依照下列順序選出前三個的類別</a:t>
            </a:r>
            <a:r>
              <a:rPr lang="en-US" altLang="zh-TW" dirty="0">
                <a:latin typeface="微軟正黑體" panose="020B0604030504040204" pitchFamily="34" charset="-120"/>
                <a:ea typeface="微軟正黑體" panose="020B0604030504040204" pitchFamily="34" charset="-120"/>
              </a:rPr>
              <a:t>:  LSTM</a:t>
            </a:r>
            <a:r>
              <a:rPr lang="zh-TW" altLang="en-US" dirty="0">
                <a:latin typeface="微軟正黑體" panose="020B0604030504040204" pitchFamily="34" charset="-120"/>
                <a:ea typeface="微軟正黑體" panose="020B0604030504040204" pitchFamily="34" charset="-120"/>
              </a:rPr>
              <a:t>第一名、</a:t>
            </a:r>
            <a:r>
              <a:rPr lang="en-US" altLang="zh-TW" dirty="0">
                <a:latin typeface="微軟正黑體" panose="020B0604030504040204" pitchFamily="34" charset="-120"/>
                <a:ea typeface="微軟正黑體" panose="020B0604030504040204" pitchFamily="34" charset="-120"/>
              </a:rPr>
              <a:t>CNN</a:t>
            </a:r>
            <a:r>
              <a:rPr lang="zh-TW" altLang="en-US" dirty="0">
                <a:latin typeface="微軟正黑體" panose="020B0604030504040204" pitchFamily="34" charset="-120"/>
                <a:ea typeface="微軟正黑體" panose="020B0604030504040204" pitchFamily="34" charset="-120"/>
              </a:rPr>
              <a:t>第一名、</a:t>
            </a:r>
            <a:r>
              <a:rPr lang="en-US" altLang="zh-TW" dirty="0">
                <a:latin typeface="微軟正黑體" panose="020B0604030504040204" pitchFamily="34" charset="-120"/>
                <a:ea typeface="微軟正黑體" panose="020B0604030504040204" pitchFamily="34" charset="-120"/>
              </a:rPr>
              <a:t>NN</a:t>
            </a:r>
            <a:r>
              <a:rPr lang="zh-TW" altLang="en-US" dirty="0">
                <a:latin typeface="微軟正黑體" panose="020B0604030504040204" pitchFamily="34" charset="-120"/>
                <a:ea typeface="微軟正黑體" panose="020B0604030504040204" pitchFamily="34" charset="-120"/>
              </a:rPr>
              <a:t>第一名、</a:t>
            </a:r>
            <a:r>
              <a:rPr lang="en-US" altLang="zh-TW" dirty="0">
                <a:latin typeface="微軟正黑體" panose="020B0604030504040204" pitchFamily="34" charset="-120"/>
                <a:ea typeface="微軟正黑體" panose="020B0604030504040204" pitchFamily="34" charset="-120"/>
              </a:rPr>
              <a:t>LSTM</a:t>
            </a:r>
            <a:r>
              <a:rPr lang="zh-TW" altLang="en-US" dirty="0">
                <a:latin typeface="微軟正黑體" panose="020B0604030504040204" pitchFamily="34" charset="-120"/>
                <a:ea typeface="微軟正黑體" panose="020B0604030504040204" pitchFamily="34" charset="-120"/>
              </a:rPr>
              <a:t>第二名、</a:t>
            </a:r>
            <a:r>
              <a:rPr lang="en-US" altLang="zh-TW" dirty="0">
                <a:latin typeface="微軟正黑體" panose="020B0604030504040204" pitchFamily="34" charset="-120"/>
                <a:ea typeface="微軟正黑體" panose="020B0604030504040204" pitchFamily="34" charset="-120"/>
              </a:rPr>
              <a:t>CNN</a:t>
            </a:r>
            <a:r>
              <a:rPr lang="zh-TW" altLang="en-US" dirty="0">
                <a:latin typeface="微軟正黑體" panose="020B0604030504040204" pitchFamily="34" charset="-120"/>
                <a:ea typeface="微軟正黑體" panose="020B0604030504040204" pitchFamily="34" charset="-120"/>
              </a:rPr>
              <a:t>第二名、</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NN</a:t>
            </a:r>
            <a:r>
              <a:rPr lang="zh-TW" altLang="en-US" dirty="0">
                <a:latin typeface="微軟正黑體" panose="020B0604030504040204" pitchFamily="34" charset="-120"/>
                <a:ea typeface="微軟正黑體" panose="020B0604030504040204" pitchFamily="34" charset="-120"/>
              </a:rPr>
              <a:t>第三名</a:t>
            </a:r>
          </a:p>
          <a:p>
            <a:endParaRPr lang="zh-TW" altLang="en-US" dirty="0">
              <a:latin typeface="微軟正黑體" panose="020B0604030504040204" pitchFamily="34" charset="-120"/>
              <a:ea typeface="微軟正黑體" panose="020B0604030504040204" pitchFamily="34" charset="-120"/>
            </a:endParaRPr>
          </a:p>
        </p:txBody>
      </p:sp>
      <p:sp>
        <p:nvSpPr>
          <p:cNvPr id="6" name="投影片編號版面配置區 5">
            <a:extLst>
              <a:ext uri="{FF2B5EF4-FFF2-40B4-BE49-F238E27FC236}">
                <a16:creationId xmlns:a16="http://schemas.microsoft.com/office/drawing/2014/main" id="{ED9A61A5-88D2-4631-AB34-FE5A44FFB5D0}"/>
              </a:ext>
            </a:extLst>
          </p:cNvPr>
          <p:cNvSpPr>
            <a:spLocks noGrp="1"/>
          </p:cNvSpPr>
          <p:nvPr>
            <p:ph type="sldNum" sz="quarter" idx="12"/>
          </p:nvPr>
        </p:nvSpPr>
        <p:spPr/>
        <p:txBody>
          <a:bodyPr/>
          <a:lstStyle/>
          <a:p>
            <a:fld id="{70D3610E-E16A-44C9-AC3B-79AA416A4A9C}" type="slidenum">
              <a:rPr lang="zh-TW" altLang="en-US" smtClean="0"/>
              <a:t>22</a:t>
            </a:fld>
            <a:endParaRPr lang="zh-TW" altLang="en-US"/>
          </a:p>
        </p:txBody>
      </p:sp>
      <p:pic>
        <p:nvPicPr>
          <p:cNvPr id="4098" name="Picture 2" descr="人工智能-插圖素材[39939795] - PIXTA圖庫">
            <a:extLst>
              <a:ext uri="{FF2B5EF4-FFF2-40B4-BE49-F238E27FC236}">
                <a16:creationId xmlns:a16="http://schemas.microsoft.com/office/drawing/2014/main" id="{04339A7D-B55D-4C0D-A034-63C35987E5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74264" y="4085205"/>
            <a:ext cx="2666149" cy="27727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人工智能-插圖素材[39939795] - PIXTA圖庫">
            <a:extLst>
              <a:ext uri="{FF2B5EF4-FFF2-40B4-BE49-F238E27FC236}">
                <a16:creationId xmlns:a16="http://schemas.microsoft.com/office/drawing/2014/main" id="{38389555-1D3D-49CC-BAD2-B23E5D6565C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936845" y="4105810"/>
            <a:ext cx="2666149" cy="27727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人工智能-插圖素材[39939795] - PIXTA圖庫">
            <a:extLst>
              <a:ext uri="{FF2B5EF4-FFF2-40B4-BE49-F238E27FC236}">
                <a16:creationId xmlns:a16="http://schemas.microsoft.com/office/drawing/2014/main" id="{0AD84993-EC14-4ABD-A375-C1F79C86203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895597" y="4111047"/>
            <a:ext cx="2666149" cy="2772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815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3DADE92-3F4A-47FA-B68E-6433710CBC0C}"/>
              </a:ext>
            </a:extLst>
          </p:cNvPr>
          <p:cNvSpPr/>
          <p:nvPr/>
        </p:nvSpPr>
        <p:spPr>
          <a:xfrm>
            <a:off x="0" y="0"/>
            <a:ext cx="12192000" cy="6858001"/>
          </a:xfrm>
          <a:prstGeom prst="rect">
            <a:avLst/>
          </a:prstGeom>
          <a:blipFill dpi="0" rotWithShape="1">
            <a:blip r:embed="rId3">
              <a:alphaModFix amt="20000"/>
            </a:blip>
            <a:srcRect/>
            <a:stretch>
              <a:fillRect l="-2943" t="-2677" r="-2943" b="-267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7.</a:t>
            </a:r>
            <a:r>
              <a:rPr lang="zh-TW" altLang="en-US" dirty="0">
                <a:latin typeface="微軟正黑體" panose="020B0604030504040204" pitchFamily="34" charset="-120"/>
                <a:ea typeface="微軟正黑體" panose="020B0604030504040204" pitchFamily="34" charset="-120"/>
              </a:rPr>
              <a:t>模型預測結果比較</a:t>
            </a:r>
          </a:p>
        </p:txBody>
      </p:sp>
      <p:sp>
        <p:nvSpPr>
          <p:cNvPr id="3" name="投影片編號版面配置區 2">
            <a:extLst>
              <a:ext uri="{FF2B5EF4-FFF2-40B4-BE49-F238E27FC236}">
                <a16:creationId xmlns:a16="http://schemas.microsoft.com/office/drawing/2014/main" id="{830610BE-2242-4CCC-956C-703790500204}"/>
              </a:ext>
            </a:extLst>
          </p:cNvPr>
          <p:cNvSpPr>
            <a:spLocks noGrp="1"/>
          </p:cNvSpPr>
          <p:nvPr>
            <p:ph type="sldNum" sz="quarter" idx="12"/>
          </p:nvPr>
        </p:nvSpPr>
        <p:spPr/>
        <p:txBody>
          <a:bodyPr/>
          <a:lstStyle/>
          <a:p>
            <a:fld id="{70D3610E-E16A-44C9-AC3B-79AA416A4A9C}" type="slidenum">
              <a:rPr lang="zh-TW" altLang="en-US" smtClean="0"/>
              <a:t>23</a:t>
            </a:fld>
            <a:endParaRPr lang="zh-TW" altLang="en-US"/>
          </a:p>
        </p:txBody>
      </p:sp>
      <p:graphicFrame>
        <p:nvGraphicFramePr>
          <p:cNvPr id="10" name="圖表 9">
            <a:extLst>
              <a:ext uri="{FF2B5EF4-FFF2-40B4-BE49-F238E27FC236}">
                <a16:creationId xmlns:a16="http://schemas.microsoft.com/office/drawing/2014/main" id="{554633CB-F7BC-4A8A-BC40-72E76514D9D7}"/>
              </a:ext>
            </a:extLst>
          </p:cNvPr>
          <p:cNvGraphicFramePr/>
          <p:nvPr>
            <p:extLst>
              <p:ext uri="{D42A27DB-BD31-4B8C-83A1-F6EECF244321}">
                <p14:modId xmlns:p14="http://schemas.microsoft.com/office/powerpoint/2010/main" val="3635397670"/>
              </p:ext>
            </p:extLst>
          </p:nvPr>
        </p:nvGraphicFramePr>
        <p:xfrm>
          <a:off x="827314" y="1690687"/>
          <a:ext cx="4923744" cy="5015593"/>
        </p:xfrm>
        <a:graphic>
          <a:graphicData uri="http://schemas.openxmlformats.org/drawingml/2006/chart">
            <c:chart xmlns:c="http://schemas.openxmlformats.org/drawingml/2006/chart" xmlns:r="http://schemas.openxmlformats.org/officeDocument/2006/relationships" r:id="rId4"/>
          </a:graphicData>
        </a:graphic>
      </p:graphicFrame>
      <p:sp>
        <p:nvSpPr>
          <p:cNvPr id="13" name="文字方塊 12">
            <a:extLst>
              <a:ext uri="{FF2B5EF4-FFF2-40B4-BE49-F238E27FC236}">
                <a16:creationId xmlns:a16="http://schemas.microsoft.com/office/drawing/2014/main" id="{8466092D-F42D-427E-BCE0-E49437674533}"/>
              </a:ext>
            </a:extLst>
          </p:cNvPr>
          <p:cNvSpPr txBox="1"/>
          <p:nvPr/>
        </p:nvSpPr>
        <p:spPr>
          <a:xfrm>
            <a:off x="6085115" y="2688768"/>
            <a:ext cx="5573485" cy="707886"/>
          </a:xfrm>
          <a:prstGeom prst="rect">
            <a:avLst/>
          </a:prstGeom>
          <a:noFill/>
        </p:spPr>
        <p:txBody>
          <a:bodyPr wrap="square" rtlCol="0">
            <a:spAutoFit/>
          </a:bodyPr>
          <a:lstStyle/>
          <a:p>
            <a:r>
              <a:rPr lang="zh-TW" altLang="en-US" sz="4000" dirty="0">
                <a:solidFill>
                  <a:srgbClr val="0070C0"/>
                </a:solidFill>
                <a:latin typeface="微軟正黑體" panose="020B0604030504040204" pitchFamily="34" charset="-120"/>
                <a:ea typeface="微軟正黑體" panose="020B0604030504040204" pitchFamily="34" charset="-120"/>
              </a:rPr>
              <a:t>模型準確度上升至 </a:t>
            </a:r>
            <a:r>
              <a:rPr lang="en-US" altLang="zh-TW" sz="4000" dirty="0">
                <a:solidFill>
                  <a:srgbClr val="0070C0"/>
                </a:solidFill>
                <a:latin typeface="微軟正黑體" panose="020B0604030504040204" pitchFamily="34" charset="-120"/>
                <a:ea typeface="微軟正黑體" panose="020B0604030504040204" pitchFamily="34" charset="-120"/>
              </a:rPr>
              <a:t>92%</a:t>
            </a:r>
          </a:p>
        </p:txBody>
      </p:sp>
    </p:spTree>
    <p:extLst>
      <p:ext uri="{BB962C8B-B14F-4D97-AF65-F5344CB8AC3E}">
        <p14:creationId xmlns:p14="http://schemas.microsoft.com/office/powerpoint/2010/main" val="908488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D6F0130-5877-4F9C-9BEE-0D6F6B53729A}"/>
              </a:ext>
            </a:extLst>
          </p:cNvPr>
          <p:cNvSpPr/>
          <p:nvPr/>
        </p:nvSpPr>
        <p:spPr>
          <a:xfrm>
            <a:off x="0" y="0"/>
            <a:ext cx="12192000" cy="6858000"/>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矩形 1">
            <a:extLst>
              <a:ext uri="{FF2B5EF4-FFF2-40B4-BE49-F238E27FC236}">
                <a16:creationId xmlns:a16="http://schemas.microsoft.com/office/drawing/2014/main" id="{57C64523-E594-4336-BED6-C72FB7F1CC48}"/>
              </a:ext>
            </a:extLst>
          </p:cNvPr>
          <p:cNvSpPr/>
          <p:nvPr/>
        </p:nvSpPr>
        <p:spPr>
          <a:xfrm>
            <a:off x="0" y="1574800"/>
            <a:ext cx="12192000" cy="35052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內容版面配置區 2">
            <a:extLst>
              <a:ext uri="{FF2B5EF4-FFF2-40B4-BE49-F238E27FC236}">
                <a16:creationId xmlns:a16="http://schemas.microsoft.com/office/drawing/2014/main" id="{C3D59886-97B8-47BF-A1FE-61175E2E99FE}"/>
              </a:ext>
            </a:extLst>
          </p:cNvPr>
          <p:cNvSpPr>
            <a:spLocks noGrp="1"/>
          </p:cNvSpPr>
          <p:nvPr>
            <p:ph idx="1"/>
          </p:nvPr>
        </p:nvSpPr>
        <p:spPr>
          <a:xfrm>
            <a:off x="960120" y="2081212"/>
            <a:ext cx="7838440" cy="2695575"/>
          </a:xfrm>
        </p:spPr>
        <p:txBody>
          <a:bodyPr>
            <a:normAutofit fontScale="70000" lnSpcReduction="20000"/>
          </a:bodyPr>
          <a:lstStyle/>
          <a:p>
            <a:pPr>
              <a:buFont typeface="Wingdings" panose="05000000000000000000" pitchFamily="2" charset="2"/>
              <a:buChar char="p"/>
            </a:pPr>
            <a:r>
              <a:rPr lang="zh-TW" altLang="en-US" sz="5400" b="1" dirty="0">
                <a:solidFill>
                  <a:schemeClr val="bg1">
                    <a:lumMod val="50000"/>
                  </a:schemeClr>
                </a:solidFill>
                <a:latin typeface="微軟正黑體" panose="020B0604030504040204" pitchFamily="34" charset="-120"/>
                <a:ea typeface="微軟正黑體" panose="020B0604030504040204" pitchFamily="34" charset="-120"/>
              </a:rPr>
              <a:t> </a:t>
            </a:r>
            <a:r>
              <a:rPr lang="en-US" altLang="zh-TW" sz="5400" b="1" dirty="0">
                <a:solidFill>
                  <a:schemeClr val="bg1">
                    <a:lumMod val="50000"/>
                  </a:schemeClr>
                </a:solidFill>
                <a:latin typeface="微軟正黑體" panose="020B0604030504040204" pitchFamily="34" charset="-120"/>
                <a:ea typeface="微軟正黑體" panose="020B0604030504040204" pitchFamily="34" charset="-120"/>
              </a:rPr>
              <a:t>AI</a:t>
            </a:r>
            <a:r>
              <a:rPr lang="zh-TW" altLang="en-US" sz="5400" b="1" dirty="0">
                <a:solidFill>
                  <a:schemeClr val="bg1">
                    <a:lumMod val="50000"/>
                  </a:schemeClr>
                </a:solidFill>
                <a:latin typeface="微軟正黑體" panose="020B0604030504040204" pitchFamily="34" charset="-120"/>
                <a:ea typeface="微軟正黑體" panose="020B0604030504040204" pitchFamily="34" charset="-120"/>
              </a:rPr>
              <a:t>發展與現況報告</a:t>
            </a:r>
            <a:endParaRPr lang="en-US" altLang="zh-TW" sz="5400" b="1" dirty="0">
              <a:solidFill>
                <a:schemeClr val="bg1">
                  <a:lumMod val="50000"/>
                </a:schemeClr>
              </a:solidFill>
              <a:latin typeface="微軟正黑體" panose="020B0604030504040204" pitchFamily="34" charset="-120"/>
              <a:ea typeface="微軟正黑體" panose="020B0604030504040204" pitchFamily="34" charset="-120"/>
            </a:endParaRPr>
          </a:p>
          <a:p>
            <a:pPr>
              <a:buFont typeface="Wingdings" panose="05000000000000000000" pitchFamily="2" charset="2"/>
              <a:buChar char="p"/>
            </a:pPr>
            <a:r>
              <a:rPr lang="zh-TW" altLang="en-US" sz="5400" b="1" dirty="0">
                <a:solidFill>
                  <a:schemeClr val="bg1">
                    <a:lumMod val="50000"/>
                  </a:schemeClr>
                </a:solidFill>
                <a:latin typeface="微軟正黑體" panose="020B0604030504040204" pitchFamily="34" charset="-120"/>
                <a:ea typeface="微軟正黑體" panose="020B0604030504040204" pitchFamily="34" charset="-120"/>
              </a:rPr>
              <a:t>客服改善應用方案</a:t>
            </a:r>
            <a:endParaRPr lang="en-US" altLang="zh-TW" sz="5400" b="1" dirty="0">
              <a:solidFill>
                <a:schemeClr val="bg1">
                  <a:lumMod val="50000"/>
                </a:schemeClr>
              </a:solidFill>
              <a:latin typeface="微軟正黑體" panose="020B0604030504040204" pitchFamily="34" charset="-120"/>
              <a:ea typeface="微軟正黑體" panose="020B0604030504040204" pitchFamily="34" charset="-120"/>
            </a:endParaRPr>
          </a:p>
          <a:p>
            <a:pPr>
              <a:buFont typeface="Wingdings" panose="05000000000000000000" pitchFamily="2" charset="2"/>
              <a:buChar char="p"/>
            </a:pPr>
            <a:r>
              <a:rPr lang="zh-TW" altLang="en-US" sz="5400" b="1" dirty="0">
                <a:latin typeface="微軟正黑體" panose="020B0604030504040204" pitchFamily="34" charset="-120"/>
                <a:ea typeface="微軟正黑體" panose="020B0604030504040204" pitchFamily="34" charset="-120"/>
              </a:rPr>
              <a:t>成果展示與結論</a:t>
            </a:r>
            <a:endParaRPr lang="en-US" altLang="zh-TW" sz="5400" b="1"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FBCA8939-F266-414C-B2FF-1EEBD97017E5}"/>
              </a:ext>
            </a:extLst>
          </p:cNvPr>
          <p:cNvSpPr>
            <a:spLocks noGrp="1"/>
          </p:cNvSpPr>
          <p:nvPr>
            <p:ph type="sldNum" sz="quarter" idx="12"/>
          </p:nvPr>
        </p:nvSpPr>
        <p:spPr/>
        <p:txBody>
          <a:bodyPr/>
          <a:lstStyle/>
          <a:p>
            <a:fld id="{70D3610E-E16A-44C9-AC3B-79AA416A4A9C}" type="slidenum">
              <a:rPr lang="zh-TW" altLang="en-US" smtClean="0"/>
              <a:t>24</a:t>
            </a:fld>
            <a:endParaRPr lang="zh-TW" altLang="en-US"/>
          </a:p>
        </p:txBody>
      </p:sp>
    </p:spTree>
    <p:extLst>
      <p:ext uri="{BB962C8B-B14F-4D97-AF65-F5344CB8AC3E}">
        <p14:creationId xmlns:p14="http://schemas.microsoft.com/office/powerpoint/2010/main" val="2675136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E76732-E5A9-48DA-90F0-2042A44B3DEA}"/>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製作模擬音檔</a:t>
            </a:r>
          </a:p>
        </p:txBody>
      </p:sp>
      <p:sp>
        <p:nvSpPr>
          <p:cNvPr id="3" name="內容版面配置區 2">
            <a:extLst>
              <a:ext uri="{FF2B5EF4-FFF2-40B4-BE49-F238E27FC236}">
                <a16:creationId xmlns:a16="http://schemas.microsoft.com/office/drawing/2014/main" id="{2F377191-6666-4989-A335-25749C8447E8}"/>
              </a:ext>
            </a:extLst>
          </p:cNvPr>
          <p:cNvSpPr>
            <a:spLocks noGrp="1"/>
          </p:cNvSpPr>
          <p:nvPr>
            <p:ph idx="1"/>
          </p:nvPr>
        </p:nvSpPr>
        <p:spPr>
          <a:xfrm>
            <a:off x="5974080" y="1825625"/>
            <a:ext cx="5994400" cy="4351338"/>
          </a:xfrm>
        </p:spPr>
        <p:txBody>
          <a:bodyPr>
            <a:normAutofit fontScale="70000" lnSpcReduction="20000"/>
          </a:bodyPr>
          <a:lstStyle/>
          <a:p>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你好，我的信用卡遺失了，想要辦掛失</a:t>
            </a:r>
            <a:r>
              <a:rPr lang="zh-TW" altLang="en-US" sz="3200" dirty="0">
                <a:latin typeface="微軟正黑體" panose="020B0604030504040204" pitchFamily="34" charset="-120"/>
                <a:ea typeface="微軟正黑體" panose="020B0604030504040204" pitchFamily="34" charset="-120"/>
              </a:rPr>
              <a:t> </a:t>
            </a:r>
            <a:endParaRPr lang="en-US" altLang="zh-TW" sz="3200" dirty="0">
              <a:latin typeface="微軟正黑體" panose="020B0604030504040204" pitchFamily="34" charset="-120"/>
              <a:ea typeface="微軟正黑體" panose="020B0604030504040204" pitchFamily="34" charset="-120"/>
            </a:endParaRPr>
          </a:p>
          <a:p>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我想要問一下信用卡機場接送的問題</a:t>
            </a:r>
            <a:r>
              <a:rPr lang="zh-TW" altLang="en-US" sz="3200" dirty="0">
                <a:latin typeface="微軟正黑體" panose="020B0604030504040204" pitchFamily="34" charset="-120"/>
                <a:ea typeface="微軟正黑體" panose="020B0604030504040204" pitchFamily="34" charset="-120"/>
              </a:rPr>
              <a:t> </a:t>
            </a:r>
            <a:endParaRPr lang="en-US" altLang="zh-TW" sz="3200" dirty="0">
              <a:latin typeface="微軟正黑體" panose="020B0604030504040204" pitchFamily="34" charset="-120"/>
              <a:ea typeface="微軟正黑體" panose="020B0604030504040204" pitchFamily="34" charset="-120"/>
            </a:endParaRPr>
          </a:p>
          <a:p>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你好，我之後要出國旅遊，所以想要調高信用卡的額度</a:t>
            </a:r>
            <a:r>
              <a:rPr lang="zh-TW" altLang="en-US" sz="3200" dirty="0">
                <a:latin typeface="微軟正黑體" panose="020B0604030504040204" pitchFamily="34" charset="-120"/>
                <a:ea typeface="微軟正黑體" panose="020B0604030504040204" pitchFamily="34" charset="-120"/>
              </a:rPr>
              <a:t> </a:t>
            </a:r>
            <a:endParaRPr lang="en-US" altLang="zh-TW" sz="3200" dirty="0">
              <a:latin typeface="微軟正黑體" panose="020B0604030504040204" pitchFamily="34" charset="-120"/>
              <a:ea typeface="微軟正黑體" panose="020B0604030504040204" pitchFamily="34" charset="-120"/>
            </a:endParaRPr>
          </a:p>
          <a:p>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我在網站上看到</a:t>
            </a:r>
            <a:r>
              <a:rPr lang="en-US" altLang="zh-TW" sz="2000" b="0" i="0" u="none" strike="noStrike" dirty="0" err="1">
                <a:solidFill>
                  <a:srgbClr val="000000"/>
                </a:solidFill>
                <a:effectLst/>
                <a:latin typeface="微軟正黑體" panose="020B0604030504040204" pitchFamily="34" charset="-120"/>
                <a:ea typeface="微軟正黑體" panose="020B0604030504040204" pitchFamily="34" charset="-120"/>
              </a:rPr>
              <a:t>foodpanda</a:t>
            </a: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刷國泰世華卡單筆滿</a:t>
            </a: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200</a:t>
            </a: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折</a:t>
            </a: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100</a:t>
            </a: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的活動，想問要如何參加</a:t>
            </a:r>
            <a:r>
              <a:rPr lang="zh-TW" altLang="en-US" sz="3200" dirty="0">
                <a:latin typeface="微軟正黑體" panose="020B0604030504040204" pitchFamily="34" charset="-120"/>
                <a:ea typeface="微軟正黑體" panose="020B0604030504040204" pitchFamily="34" charset="-120"/>
              </a:rPr>
              <a:t> </a:t>
            </a:r>
            <a:endParaRPr lang="en-US" altLang="zh-TW" sz="3200" dirty="0">
              <a:latin typeface="微軟正黑體" panose="020B0604030504040204" pitchFamily="34" charset="-120"/>
              <a:ea typeface="微軟正黑體" panose="020B0604030504040204" pitchFamily="34" charset="-120"/>
            </a:endParaRPr>
          </a:p>
          <a:p>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我想請問雙幣卡會收取多少年費</a:t>
            </a: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a:t>
            </a:r>
            <a:endParaRPr lang="en-US" altLang="zh-TW" sz="3200" dirty="0">
              <a:latin typeface="微軟正黑體" panose="020B0604030504040204" pitchFamily="34" charset="-120"/>
              <a:ea typeface="微軟正黑體" panose="020B0604030504040204" pitchFamily="34" charset="-120"/>
            </a:endParaRPr>
          </a:p>
          <a:p>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你好，我在內湖這邊的</a:t>
            </a:r>
            <a:r>
              <a:rPr lang="en-US" altLang="zh-TW" sz="2000" b="0" i="0" u="none" strike="noStrike" dirty="0">
                <a:solidFill>
                  <a:srgbClr val="000000"/>
                </a:solidFill>
                <a:effectLst/>
                <a:latin typeface="微軟正黑體" panose="020B0604030504040204" pitchFamily="34" charset="-120"/>
                <a:ea typeface="微軟正黑體" panose="020B0604030504040204" pitchFamily="34" charset="-120"/>
              </a:rPr>
              <a:t>ATM</a:t>
            </a:r>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領錢，然後機器沒有吐鈔</a:t>
            </a:r>
            <a:r>
              <a:rPr lang="zh-TW" altLang="en-US" sz="3200" dirty="0">
                <a:latin typeface="微軟正黑體" panose="020B0604030504040204" pitchFamily="34" charset="-120"/>
                <a:ea typeface="微軟正黑體" panose="020B0604030504040204" pitchFamily="34" charset="-120"/>
              </a:rPr>
              <a:t> </a:t>
            </a:r>
            <a:endParaRPr lang="en-US" altLang="zh-TW" sz="3200" dirty="0">
              <a:latin typeface="微軟正黑體" panose="020B0604030504040204" pitchFamily="34" charset="-120"/>
              <a:ea typeface="微軟正黑體" panose="020B0604030504040204" pitchFamily="34" charset="-120"/>
            </a:endParaRPr>
          </a:p>
          <a:p>
            <a:r>
              <a:rPr lang="zh-TW" altLang="en-US" sz="2000" b="0" i="0" u="none" strike="noStrike" dirty="0">
                <a:solidFill>
                  <a:srgbClr val="000000"/>
                </a:solidFill>
                <a:effectLst/>
                <a:latin typeface="微軟正黑體" panose="020B0604030504040204" pitchFamily="34" charset="-120"/>
                <a:ea typeface="微軟正黑體" panose="020B0604030504040204" pitchFamily="34" charset="-120"/>
              </a:rPr>
              <a:t>今天下午我想要使用網路銀行的轉帳但是顯示交易失敗，試了多次都沒用</a:t>
            </a:r>
            <a:r>
              <a:rPr lang="zh-TW" altLang="en-US" sz="3200" dirty="0">
                <a:latin typeface="微軟正黑體" panose="020B0604030504040204" pitchFamily="34" charset="-120"/>
                <a:ea typeface="微軟正黑體" panose="020B0604030504040204" pitchFamily="34" charset="-120"/>
              </a:rPr>
              <a:t> </a:t>
            </a:r>
          </a:p>
        </p:txBody>
      </p:sp>
      <p:sp>
        <p:nvSpPr>
          <p:cNvPr id="4" name="投影片編號版面配置區 3">
            <a:extLst>
              <a:ext uri="{FF2B5EF4-FFF2-40B4-BE49-F238E27FC236}">
                <a16:creationId xmlns:a16="http://schemas.microsoft.com/office/drawing/2014/main" id="{26CC4BCE-E994-4FF3-B8F1-82DAEE87D83B}"/>
              </a:ext>
            </a:extLst>
          </p:cNvPr>
          <p:cNvSpPr>
            <a:spLocks noGrp="1"/>
          </p:cNvSpPr>
          <p:nvPr>
            <p:ph type="sldNum" sz="quarter" idx="12"/>
          </p:nvPr>
        </p:nvSpPr>
        <p:spPr/>
        <p:txBody>
          <a:bodyPr/>
          <a:lstStyle/>
          <a:p>
            <a:fld id="{70D3610E-E16A-44C9-AC3B-79AA416A4A9C}" type="slidenum">
              <a:rPr lang="zh-TW" altLang="en-US" smtClean="0"/>
              <a:t>25</a:t>
            </a:fld>
            <a:endParaRPr lang="zh-TW" altLang="en-US"/>
          </a:p>
        </p:txBody>
      </p:sp>
      <p:pic>
        <p:nvPicPr>
          <p:cNvPr id="5" name="圖片 4">
            <a:extLst>
              <a:ext uri="{FF2B5EF4-FFF2-40B4-BE49-F238E27FC236}">
                <a16:creationId xmlns:a16="http://schemas.microsoft.com/office/drawing/2014/main" id="{176DA04A-6958-456B-9F02-E2B6EDE3C1DD}"/>
              </a:ext>
            </a:extLst>
          </p:cNvPr>
          <p:cNvPicPr>
            <a:picLocks noChangeAspect="1"/>
          </p:cNvPicPr>
          <p:nvPr/>
        </p:nvPicPr>
        <p:blipFill>
          <a:blip r:embed="rId3"/>
          <a:stretch>
            <a:fillRect/>
          </a:stretch>
        </p:blipFill>
        <p:spPr>
          <a:xfrm>
            <a:off x="618360" y="2245757"/>
            <a:ext cx="4979801" cy="3511074"/>
          </a:xfrm>
          <a:prstGeom prst="rect">
            <a:avLst/>
          </a:prstGeom>
        </p:spPr>
      </p:pic>
      <p:sp>
        <p:nvSpPr>
          <p:cNvPr id="7" name="文字方塊 6">
            <a:extLst>
              <a:ext uri="{FF2B5EF4-FFF2-40B4-BE49-F238E27FC236}">
                <a16:creationId xmlns:a16="http://schemas.microsoft.com/office/drawing/2014/main" id="{DE41B021-42A4-426B-89B5-978B8CEA186D}"/>
              </a:ext>
            </a:extLst>
          </p:cNvPr>
          <p:cNvSpPr txBox="1"/>
          <p:nvPr/>
        </p:nvSpPr>
        <p:spPr>
          <a:xfrm>
            <a:off x="1219200" y="5756831"/>
            <a:ext cx="3423920"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圖一</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模擬音檔</a:t>
            </a:r>
            <a:endParaRPr lang="zh-TW" altLang="en-US" dirty="0"/>
          </a:p>
        </p:txBody>
      </p:sp>
    </p:spTree>
    <p:extLst>
      <p:ext uri="{BB962C8B-B14F-4D97-AF65-F5344CB8AC3E}">
        <p14:creationId xmlns:p14="http://schemas.microsoft.com/office/powerpoint/2010/main" val="1594176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BDE25E8-4193-4E5B-878A-0C9ED6FFB2D1}"/>
              </a:ext>
            </a:extLst>
          </p:cNvPr>
          <p:cNvPicPr>
            <a:picLocks noChangeAspect="1"/>
          </p:cNvPicPr>
          <p:nvPr/>
        </p:nvPicPr>
        <p:blipFill rotWithShape="1">
          <a:blip r:embed="rId3"/>
          <a:srcRect l="2701"/>
          <a:stretch/>
        </p:blipFill>
        <p:spPr>
          <a:xfrm>
            <a:off x="435031" y="1192164"/>
            <a:ext cx="11464178" cy="4181475"/>
          </a:xfrm>
          <a:prstGeom prst="rect">
            <a:avLst/>
          </a:prstGeom>
        </p:spPr>
      </p:pic>
      <p:sp>
        <p:nvSpPr>
          <p:cNvPr id="2" name="標題 1">
            <a:extLst>
              <a:ext uri="{FF2B5EF4-FFF2-40B4-BE49-F238E27FC236}">
                <a16:creationId xmlns:a16="http://schemas.microsoft.com/office/drawing/2014/main" id="{B5F933A8-FFFC-4BB1-8372-468B4A00F465}"/>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模擬音檔預測結果</a:t>
            </a:r>
          </a:p>
        </p:txBody>
      </p:sp>
      <p:sp>
        <p:nvSpPr>
          <p:cNvPr id="3" name="投影片編號版面配置區 2">
            <a:extLst>
              <a:ext uri="{FF2B5EF4-FFF2-40B4-BE49-F238E27FC236}">
                <a16:creationId xmlns:a16="http://schemas.microsoft.com/office/drawing/2014/main" id="{BB7AC63B-0FF0-44E2-B751-9F0DD78F5DF0}"/>
              </a:ext>
            </a:extLst>
          </p:cNvPr>
          <p:cNvSpPr>
            <a:spLocks noGrp="1"/>
          </p:cNvSpPr>
          <p:nvPr>
            <p:ph type="sldNum" sz="quarter" idx="12"/>
          </p:nvPr>
        </p:nvSpPr>
        <p:spPr/>
        <p:txBody>
          <a:bodyPr/>
          <a:lstStyle/>
          <a:p>
            <a:fld id="{70D3610E-E16A-44C9-AC3B-79AA416A4A9C}" type="slidenum">
              <a:rPr lang="zh-TW" altLang="en-US" smtClean="0"/>
              <a:t>26</a:t>
            </a:fld>
            <a:endParaRPr lang="zh-TW" altLang="en-US"/>
          </a:p>
        </p:txBody>
      </p:sp>
      <p:sp>
        <p:nvSpPr>
          <p:cNvPr id="15" name="文字方塊 14">
            <a:extLst>
              <a:ext uri="{FF2B5EF4-FFF2-40B4-BE49-F238E27FC236}">
                <a16:creationId xmlns:a16="http://schemas.microsoft.com/office/drawing/2014/main" id="{D12478CC-A2A8-41A5-8EC0-C2843C75AD3E}"/>
              </a:ext>
            </a:extLst>
          </p:cNvPr>
          <p:cNvSpPr txBox="1"/>
          <p:nvPr/>
        </p:nvSpPr>
        <p:spPr>
          <a:xfrm>
            <a:off x="6461760" y="361167"/>
            <a:ext cx="4484258" cy="830997"/>
          </a:xfrm>
          <a:prstGeom prst="rect">
            <a:avLst/>
          </a:prstGeom>
          <a:noFill/>
        </p:spPr>
        <p:txBody>
          <a:bodyPr wrap="square" rtlCol="0">
            <a:spAutoFit/>
          </a:bodyPr>
          <a:lstStyle/>
          <a:p>
            <a:pPr algn="ctr"/>
            <a:r>
              <a:rPr lang="zh-TW" altLang="en-US" sz="4800" b="1" dirty="0">
                <a:solidFill>
                  <a:srgbClr val="0070C0"/>
                </a:solidFill>
              </a:rPr>
              <a:t>準確率 </a:t>
            </a:r>
            <a:r>
              <a:rPr lang="en-US" altLang="zh-TW" sz="4800" b="1" dirty="0">
                <a:solidFill>
                  <a:srgbClr val="0070C0"/>
                </a:solidFill>
              </a:rPr>
              <a:t>90%</a:t>
            </a:r>
            <a:endParaRPr lang="zh-TW" altLang="en-US" sz="4800" b="1" dirty="0">
              <a:solidFill>
                <a:srgbClr val="0070C0"/>
              </a:solidFill>
            </a:endParaRPr>
          </a:p>
        </p:txBody>
      </p:sp>
      <p:sp>
        <p:nvSpPr>
          <p:cNvPr id="20" name="圖說文字: 直線加上強調線 19">
            <a:extLst>
              <a:ext uri="{FF2B5EF4-FFF2-40B4-BE49-F238E27FC236}">
                <a16:creationId xmlns:a16="http://schemas.microsoft.com/office/drawing/2014/main" id="{76109F4F-E337-4E32-8327-DC2BE7D44F2C}"/>
              </a:ext>
            </a:extLst>
          </p:cNvPr>
          <p:cNvSpPr/>
          <p:nvPr/>
        </p:nvSpPr>
        <p:spPr>
          <a:xfrm rot="5400000">
            <a:off x="8522665" y="3759226"/>
            <a:ext cx="678677" cy="4377464"/>
          </a:xfrm>
          <a:prstGeom prst="accentCallout1">
            <a:avLst>
              <a:gd name="adj1" fmla="val 47066"/>
              <a:gd name="adj2" fmla="val -15818"/>
              <a:gd name="adj3" fmla="val 49060"/>
              <a:gd name="adj4" fmla="val -62706"/>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TW" altLang="en-US" sz="2400" dirty="0">
                <a:solidFill>
                  <a:schemeClr val="bg1"/>
                </a:solidFill>
                <a:latin typeface="微軟正黑體" panose="020B0604030504040204" pitchFamily="34" charset="-120"/>
                <a:ea typeface="微軟正黑體" panose="020B0604030504040204" pitchFamily="34" charset="-120"/>
              </a:rPr>
              <a:t>三個可能的分類</a:t>
            </a:r>
          </a:p>
        </p:txBody>
      </p:sp>
      <p:sp>
        <p:nvSpPr>
          <p:cNvPr id="22" name="圖說文字: 直線加上強調線 21">
            <a:extLst>
              <a:ext uri="{FF2B5EF4-FFF2-40B4-BE49-F238E27FC236}">
                <a16:creationId xmlns:a16="http://schemas.microsoft.com/office/drawing/2014/main" id="{47B5FD06-37DD-4207-BB0F-54DE1CF0C695}"/>
              </a:ext>
            </a:extLst>
          </p:cNvPr>
          <p:cNvSpPr/>
          <p:nvPr/>
        </p:nvSpPr>
        <p:spPr>
          <a:xfrm rot="5400000">
            <a:off x="2461123" y="3743637"/>
            <a:ext cx="678677" cy="4377464"/>
          </a:xfrm>
          <a:prstGeom prst="accentCallout1">
            <a:avLst>
              <a:gd name="adj1" fmla="val 47994"/>
              <a:gd name="adj2" fmla="val -11327"/>
              <a:gd name="adj3" fmla="val 49060"/>
              <a:gd name="adj4" fmla="val -62706"/>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TW" altLang="en-US" sz="2400" dirty="0">
                <a:solidFill>
                  <a:schemeClr val="bg1"/>
                </a:solidFill>
                <a:latin typeface="微軟正黑體" panose="020B0604030504040204" pitchFamily="34" charset="-120"/>
                <a:ea typeface="微軟正黑體" panose="020B0604030504040204" pitchFamily="34" charset="-120"/>
              </a:rPr>
              <a:t>語音轉換後的文字</a:t>
            </a:r>
          </a:p>
        </p:txBody>
      </p:sp>
      <p:sp>
        <p:nvSpPr>
          <p:cNvPr id="23" name="矩形 22">
            <a:extLst>
              <a:ext uri="{FF2B5EF4-FFF2-40B4-BE49-F238E27FC236}">
                <a16:creationId xmlns:a16="http://schemas.microsoft.com/office/drawing/2014/main" id="{87BAADDD-733C-4BF9-81B0-7401F9395060}"/>
              </a:ext>
            </a:extLst>
          </p:cNvPr>
          <p:cNvSpPr/>
          <p:nvPr/>
        </p:nvSpPr>
        <p:spPr>
          <a:xfrm>
            <a:off x="526471" y="1590715"/>
            <a:ext cx="4744720" cy="37223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7E006794-DC4C-4CAF-8A10-9D91E2076E02}"/>
              </a:ext>
            </a:extLst>
          </p:cNvPr>
          <p:cNvSpPr/>
          <p:nvPr/>
        </p:nvSpPr>
        <p:spPr>
          <a:xfrm>
            <a:off x="6673272" y="1553470"/>
            <a:ext cx="4377466" cy="38811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98668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智能平台 </a:t>
            </a:r>
            <a:r>
              <a:rPr lang="en-US" altLang="zh-TW" dirty="0">
                <a:latin typeface="微軟正黑體" panose="020B0604030504040204" pitchFamily="34" charset="-120"/>
                <a:ea typeface="微軟正黑體" panose="020B0604030504040204" pitchFamily="34" charset="-120"/>
              </a:rPr>
              <a:t>demo</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58DE7A02-1518-45B3-B552-43E6BD7A981C}"/>
              </a:ext>
            </a:extLst>
          </p:cNvPr>
          <p:cNvSpPr>
            <a:spLocks noGrp="1"/>
          </p:cNvSpPr>
          <p:nvPr>
            <p:ph idx="1"/>
          </p:nvPr>
        </p:nvSpPr>
        <p:spPr>
          <a:xfrm>
            <a:off x="838200" y="1581785"/>
            <a:ext cx="10515600" cy="2014855"/>
          </a:xfrm>
        </p:spPr>
        <p:txBody>
          <a:bodyPr>
            <a:normAutofit fontScale="77500" lnSpcReduction="20000"/>
          </a:bodyPr>
          <a:lstStyle/>
          <a:p>
            <a:pPr marL="0" indent="0">
              <a:buNone/>
            </a:pPr>
            <a:r>
              <a:rPr lang="zh-TW" altLang="en-US" dirty="0">
                <a:latin typeface="微軟正黑體" panose="020B0604030504040204" pitchFamily="34" charset="-120"/>
                <a:ea typeface="微軟正黑體" panose="020B0604030504040204" pitchFamily="34" charset="-120"/>
              </a:rPr>
              <a:t>將訓練好的模型包裝成</a:t>
            </a:r>
            <a:r>
              <a:rPr lang="en-US" altLang="zh-TW" dirty="0">
                <a:latin typeface="微軟正黑體" panose="020B0604030504040204" pitchFamily="34" charset="-120"/>
                <a:ea typeface="微軟正黑體" panose="020B0604030504040204" pitchFamily="34" charset="-120"/>
              </a:rPr>
              <a:t>API:</a:t>
            </a:r>
          </a:p>
          <a:p>
            <a:r>
              <a:rPr lang="zh-TW" altLang="en-US" dirty="0">
                <a:latin typeface="微軟正黑體" panose="020B0604030504040204" pitchFamily="34" charset="-120"/>
                <a:ea typeface="微軟正黑體" panose="020B0604030504040204" pitchFamily="34" charset="-120"/>
              </a:rPr>
              <a:t>句子</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音檔</a:t>
            </a:r>
            <a:r>
              <a:rPr lang="en-US" altLang="zh-TW" dirty="0">
                <a:latin typeface="微軟正黑體" panose="020B0604030504040204" pitchFamily="34" charset="-120"/>
                <a:ea typeface="微軟正黑體" panose="020B0604030504040204" pitchFamily="34" charset="-120"/>
              </a:rPr>
              <a:t>(.wav)</a:t>
            </a:r>
          </a:p>
          <a:p>
            <a:r>
              <a:rPr lang="zh-TW" altLang="en-US" dirty="0">
                <a:latin typeface="微軟正黑體" panose="020B0604030504040204" pitchFamily="34" charset="-120"/>
                <a:ea typeface="微軟正黑體" panose="020B0604030504040204" pitchFamily="34" charset="-120"/>
              </a:rPr>
              <a:t>即時錄音</a:t>
            </a:r>
            <a:endParaRPr lang="en-US" altLang="zh-TW"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6CB8D76C-3EB6-4D7C-A703-CF5BCEDF86E1}"/>
              </a:ext>
            </a:extLst>
          </p:cNvPr>
          <p:cNvSpPr>
            <a:spLocks noGrp="1"/>
          </p:cNvSpPr>
          <p:nvPr>
            <p:ph type="sldNum" sz="quarter" idx="12"/>
          </p:nvPr>
        </p:nvSpPr>
        <p:spPr/>
        <p:txBody>
          <a:bodyPr/>
          <a:lstStyle/>
          <a:p>
            <a:fld id="{70D3610E-E16A-44C9-AC3B-79AA416A4A9C}" type="slidenum">
              <a:rPr lang="zh-TW" altLang="en-US" smtClean="0"/>
              <a:t>27</a:t>
            </a:fld>
            <a:endParaRPr lang="zh-TW" altLang="en-US"/>
          </a:p>
        </p:txBody>
      </p:sp>
      <p:pic>
        <p:nvPicPr>
          <p:cNvPr id="9" name="圖片 8">
            <a:extLst>
              <a:ext uri="{FF2B5EF4-FFF2-40B4-BE49-F238E27FC236}">
                <a16:creationId xmlns:a16="http://schemas.microsoft.com/office/drawing/2014/main" id="{A52FF6E8-753B-4BCB-A912-EC376C515F8D}"/>
              </a:ext>
            </a:extLst>
          </p:cNvPr>
          <p:cNvPicPr>
            <a:picLocks noChangeAspect="1"/>
          </p:cNvPicPr>
          <p:nvPr/>
        </p:nvPicPr>
        <p:blipFill>
          <a:blip r:embed="rId2"/>
          <a:stretch>
            <a:fillRect/>
          </a:stretch>
        </p:blipFill>
        <p:spPr>
          <a:xfrm>
            <a:off x="1750694" y="3596640"/>
            <a:ext cx="8342322" cy="2773680"/>
          </a:xfrm>
          <a:prstGeom prst="rect">
            <a:avLst/>
          </a:prstGeom>
        </p:spPr>
      </p:pic>
    </p:spTree>
    <p:extLst>
      <p:ext uri="{BB962C8B-B14F-4D97-AF65-F5344CB8AC3E}">
        <p14:creationId xmlns:p14="http://schemas.microsoft.com/office/powerpoint/2010/main" val="1392565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425FE4-C5A1-4D6C-98D7-7555006810D5}"/>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智能平台 </a:t>
            </a:r>
            <a:r>
              <a:rPr lang="en-US" altLang="zh-TW" dirty="0">
                <a:latin typeface="微軟正黑體" panose="020B0604030504040204" pitchFamily="34" charset="-120"/>
                <a:ea typeface="微軟正黑體" panose="020B0604030504040204" pitchFamily="34" charset="-120"/>
              </a:rPr>
              <a:t>demo–</a:t>
            </a:r>
            <a:r>
              <a:rPr lang="zh-TW" altLang="en-US" dirty="0">
                <a:latin typeface="微軟正黑體" panose="020B0604030504040204" pitchFamily="34" charset="-120"/>
                <a:ea typeface="微軟正黑體" panose="020B0604030504040204" pitchFamily="34" charset="-120"/>
              </a:rPr>
              <a:t> 錄影展示</a:t>
            </a:r>
            <a:endParaRPr lang="zh-TW" altLang="en-US" dirty="0"/>
          </a:p>
        </p:txBody>
      </p:sp>
      <p:pic>
        <p:nvPicPr>
          <p:cNvPr id="5" name="demo影片">
            <a:hlinkClick r:id="" action="ppaction://media"/>
            <a:extLst>
              <a:ext uri="{FF2B5EF4-FFF2-40B4-BE49-F238E27FC236}">
                <a16:creationId xmlns:a16="http://schemas.microsoft.com/office/drawing/2014/main" id="{0501A77C-4EFD-47F6-AF85-9E1E235431D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65263" y="1220788"/>
            <a:ext cx="9178925" cy="4905375"/>
          </a:xfrm>
        </p:spPr>
      </p:pic>
      <p:sp>
        <p:nvSpPr>
          <p:cNvPr id="4" name="投影片編號版面配置區 3">
            <a:extLst>
              <a:ext uri="{FF2B5EF4-FFF2-40B4-BE49-F238E27FC236}">
                <a16:creationId xmlns:a16="http://schemas.microsoft.com/office/drawing/2014/main" id="{7BACD90D-5B8B-4B02-9C01-60FF6902E433}"/>
              </a:ext>
            </a:extLst>
          </p:cNvPr>
          <p:cNvSpPr>
            <a:spLocks noGrp="1"/>
          </p:cNvSpPr>
          <p:nvPr>
            <p:ph type="sldNum" sz="quarter" idx="12"/>
          </p:nvPr>
        </p:nvSpPr>
        <p:spPr/>
        <p:txBody>
          <a:bodyPr/>
          <a:lstStyle/>
          <a:p>
            <a:fld id="{70D3610E-E16A-44C9-AC3B-79AA416A4A9C}" type="slidenum">
              <a:rPr lang="zh-TW" altLang="en-US" smtClean="0"/>
              <a:t>28</a:t>
            </a:fld>
            <a:endParaRPr lang="zh-TW" altLang="en-US"/>
          </a:p>
        </p:txBody>
      </p:sp>
    </p:spTree>
    <p:extLst>
      <p:ext uri="{BB962C8B-B14F-4D97-AF65-F5344CB8AC3E}">
        <p14:creationId xmlns:p14="http://schemas.microsoft.com/office/powerpoint/2010/main" val="118601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6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C41B1BA-AC99-4832-947D-33B288BEF533}"/>
              </a:ext>
            </a:extLst>
          </p:cNvPr>
          <p:cNvSpPr/>
          <p:nvPr/>
        </p:nvSpPr>
        <p:spPr>
          <a:xfrm>
            <a:off x="-1" y="-940"/>
            <a:ext cx="12192001" cy="6858939"/>
          </a:xfrm>
          <a:prstGeom prst="rect">
            <a:avLst/>
          </a:prstGeom>
          <a:blipFill dpi="0" rotWithShape="1">
            <a:blip r:embed="rId3"/>
            <a:srcRect/>
            <a:stretch>
              <a:fillRect l="-2494" t="-1" r="-314" b="-27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1F3589A8-4E36-4644-B3E7-0F91A77B2D12}"/>
              </a:ext>
            </a:extLst>
          </p:cNvPr>
          <p:cNvSpPr/>
          <p:nvPr/>
        </p:nvSpPr>
        <p:spPr>
          <a:xfrm>
            <a:off x="0" y="558800"/>
            <a:ext cx="12192000" cy="5740400"/>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a:xfrm>
            <a:off x="529187" y="940545"/>
            <a:ext cx="11133624" cy="562073"/>
          </a:xfrm>
        </p:spPr>
        <p:txBody>
          <a:bodyPr>
            <a:noAutofit/>
          </a:bodyPr>
          <a:lstStyle/>
          <a:p>
            <a:r>
              <a:rPr lang="zh-TW" altLang="en-US"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改進方向</a:t>
            </a:r>
          </a:p>
        </p:txBody>
      </p:sp>
      <p:sp>
        <p:nvSpPr>
          <p:cNvPr id="5" name="投影片編號版面配置區 4">
            <a:extLst>
              <a:ext uri="{FF2B5EF4-FFF2-40B4-BE49-F238E27FC236}">
                <a16:creationId xmlns:a16="http://schemas.microsoft.com/office/drawing/2014/main" id="{34185E79-509E-4D2B-AC7A-253900E5E165}"/>
              </a:ext>
            </a:extLst>
          </p:cNvPr>
          <p:cNvSpPr>
            <a:spLocks noGrp="1"/>
          </p:cNvSpPr>
          <p:nvPr>
            <p:ph type="sldNum" sz="quarter" idx="12"/>
          </p:nvPr>
        </p:nvSpPr>
        <p:spPr/>
        <p:txBody>
          <a:bodyPr/>
          <a:lstStyle/>
          <a:p>
            <a:fld id="{70D3610E-E16A-44C9-AC3B-79AA416A4A9C}" type="slidenum">
              <a:rPr lang="zh-TW" altLang="en-US" smtClean="0"/>
              <a:t>29</a:t>
            </a:fld>
            <a:endParaRPr lang="zh-TW" altLang="en-US"/>
          </a:p>
        </p:txBody>
      </p:sp>
      <p:sp>
        <p:nvSpPr>
          <p:cNvPr id="9" name="內容版面配置區 2">
            <a:extLst>
              <a:ext uri="{FF2B5EF4-FFF2-40B4-BE49-F238E27FC236}">
                <a16:creationId xmlns:a16="http://schemas.microsoft.com/office/drawing/2014/main" id="{DD2D24BB-A1BA-4634-AF87-C9E590B1D0D1}"/>
              </a:ext>
            </a:extLst>
          </p:cNvPr>
          <p:cNvSpPr txBox="1">
            <a:spLocks/>
          </p:cNvSpPr>
          <p:nvPr/>
        </p:nvSpPr>
        <p:spPr>
          <a:xfrm>
            <a:off x="838200" y="1884363"/>
            <a:ext cx="9565640" cy="3358197"/>
          </a:xfrm>
          <a:prstGeom prst="rect">
            <a:avLst/>
          </a:prstGeom>
          <a:noFill/>
        </p:spPr>
        <p:txBody>
          <a:bodyPr vert="horz" lIns="91440" tIns="45720" rIns="91440" bIns="45720" rtlCol="0">
            <a:normAutofit/>
          </a:bodyPr>
          <a:lstStyle>
            <a:lvl1pPr marL="457189" indent="-457189" algn="just" defTabSz="1219170" rtl="0" eaLnBrk="1" latinLnBrk="0" hangingPunct="1">
              <a:lnSpc>
                <a:spcPct val="150000"/>
              </a:lnSpc>
              <a:spcBef>
                <a:spcPct val="20000"/>
              </a:spcBef>
              <a:buClr>
                <a:schemeClr val="tx1"/>
              </a:buClr>
              <a:buFont typeface="Wingdings" charset="2"/>
              <a:buChar char="n"/>
              <a:defRPr sz="2667" kern="1200">
                <a:solidFill>
                  <a:schemeClr val="tx1"/>
                </a:solidFill>
                <a:latin typeface="+mn-lt"/>
                <a:ea typeface="+mn-ea"/>
                <a:cs typeface="+mn-cs"/>
              </a:defRPr>
            </a:lvl1pPr>
            <a:lvl2pPr marL="990575" indent="-380990" algn="just" defTabSz="1219170" rtl="0" eaLnBrk="1" latinLnBrk="0" hangingPunct="1">
              <a:lnSpc>
                <a:spcPct val="150000"/>
              </a:lnSpc>
              <a:spcBef>
                <a:spcPct val="20000"/>
              </a:spcBef>
              <a:buClr>
                <a:schemeClr val="tx1"/>
              </a:buClr>
              <a:buFont typeface="Wingdings" charset="2"/>
              <a:buChar char="l"/>
              <a:defRPr sz="2400" kern="1200">
                <a:solidFill>
                  <a:schemeClr val="tx1"/>
                </a:solidFill>
                <a:latin typeface="+mn-lt"/>
                <a:ea typeface="+mn-ea"/>
                <a:cs typeface="+mn-cs"/>
              </a:defRPr>
            </a:lvl2pPr>
            <a:lvl3pPr marL="1523962" indent="-304792" algn="just" defTabSz="1219170" rtl="0" eaLnBrk="1" latinLnBrk="0" hangingPunct="1">
              <a:lnSpc>
                <a:spcPct val="150000"/>
              </a:lnSpc>
              <a:spcBef>
                <a:spcPct val="20000"/>
              </a:spcBef>
              <a:buClr>
                <a:schemeClr val="tx1"/>
              </a:buClr>
              <a:buSzPct val="80000"/>
              <a:buFont typeface="Wingdings" charset="2"/>
              <a:buChar char="u"/>
              <a:defRPr sz="2133" kern="1200">
                <a:solidFill>
                  <a:schemeClr val="tx1"/>
                </a:solidFill>
                <a:latin typeface="+mn-lt"/>
                <a:ea typeface="+mn-ea"/>
                <a:cs typeface="+mn-cs"/>
              </a:defRPr>
            </a:lvl3pPr>
            <a:lvl4pPr marL="2133547" indent="-304792" algn="just" defTabSz="1219170" rtl="0" eaLnBrk="1" latinLnBrk="0" hangingPunct="1">
              <a:lnSpc>
                <a:spcPct val="150000"/>
              </a:lnSpc>
              <a:spcBef>
                <a:spcPct val="20000"/>
              </a:spcBef>
              <a:buClr>
                <a:schemeClr val="tx1"/>
              </a:buClr>
              <a:buSzPct val="80000"/>
              <a:buFont typeface="Wingdings" charset="2"/>
              <a:buChar char="u"/>
              <a:defRPr sz="1867" kern="1200">
                <a:solidFill>
                  <a:schemeClr val="tx1"/>
                </a:solidFill>
                <a:latin typeface="+mn-lt"/>
                <a:ea typeface="+mn-ea"/>
                <a:cs typeface="+mn-cs"/>
              </a:defRPr>
            </a:lvl4pPr>
            <a:lvl5pPr marL="2743131" indent="-304792" algn="just" defTabSz="1219170" rtl="0" eaLnBrk="1" latinLnBrk="0" hangingPunct="1">
              <a:lnSpc>
                <a:spcPct val="150000"/>
              </a:lnSpc>
              <a:spcBef>
                <a:spcPct val="20000"/>
              </a:spcBef>
              <a:buClr>
                <a:schemeClr val="tx1"/>
              </a:buClr>
              <a:buSzPct val="80000"/>
              <a:buFont typeface="Wingdings" charset="2"/>
              <a:buChar char="u"/>
              <a:defRPr sz="16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a:buFont typeface="Wingdings" charset="2"/>
              <a:buNone/>
            </a:pPr>
            <a:r>
              <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1.</a:t>
            </a:r>
            <a:r>
              <a:rPr lang="zh-TW" altLang="en-US"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客服資料集更新</a:t>
            </a:r>
            <a:endPar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buFont typeface="Wingdings" charset="2"/>
              <a:buNone/>
            </a:pPr>
            <a:r>
              <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a:t>
            </a:r>
            <a:r>
              <a:rPr lang="zh-TW" altLang="en-US"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r>
              <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ASR</a:t>
            </a:r>
          </a:p>
          <a:p>
            <a:pPr marL="0" indent="0">
              <a:buFont typeface="Wingdings" charset="2"/>
              <a:buNone/>
            </a:pPr>
            <a:r>
              <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3.</a:t>
            </a:r>
            <a:r>
              <a:rPr lang="zh-TW" altLang="en-US"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遇到分類錯誤時的處理情況</a:t>
            </a:r>
            <a:endPar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37488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a:xfrm>
            <a:off x="772212" y="355699"/>
            <a:ext cx="10515600" cy="1325563"/>
          </a:xfrm>
        </p:spPr>
        <p:txBody>
          <a:bodyPr/>
          <a:lstStyle/>
          <a:p>
            <a:r>
              <a:rPr lang="zh-TW" altLang="en-US" dirty="0">
                <a:latin typeface="微軟正黑體" panose="020B0604030504040204" pitchFamily="34" charset="-120"/>
                <a:ea typeface="微軟正黑體" panose="020B0604030504040204" pitchFamily="34" charset="-120"/>
              </a:rPr>
              <a:t>人工智慧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應用現況</a:t>
            </a:r>
            <a:endParaRPr lang="zh-TW" altLang="en-US" dirty="0"/>
          </a:p>
        </p:txBody>
      </p:sp>
      <p:graphicFrame>
        <p:nvGraphicFramePr>
          <p:cNvPr id="5" name="內容版面配置區 4">
            <a:extLst>
              <a:ext uri="{FF2B5EF4-FFF2-40B4-BE49-F238E27FC236}">
                <a16:creationId xmlns:a16="http://schemas.microsoft.com/office/drawing/2014/main" id="{5E248AB1-803B-44BA-895A-4D760C08F008}"/>
              </a:ext>
            </a:extLst>
          </p:cNvPr>
          <p:cNvGraphicFramePr>
            <a:graphicFrameLocks noGrp="1"/>
          </p:cNvGraphicFramePr>
          <p:nvPr>
            <p:ph idx="1"/>
            <p:extLst>
              <p:ext uri="{D42A27DB-BD31-4B8C-83A1-F6EECF244321}">
                <p14:modId xmlns:p14="http://schemas.microsoft.com/office/powerpoint/2010/main" val="4053543400"/>
              </p:ext>
            </p:extLst>
          </p:nvPr>
        </p:nvGraphicFramePr>
        <p:xfrm>
          <a:off x="499621" y="1451728"/>
          <a:ext cx="6466788" cy="45461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投影片編號版面配置區 2">
            <a:extLst>
              <a:ext uri="{FF2B5EF4-FFF2-40B4-BE49-F238E27FC236}">
                <a16:creationId xmlns:a16="http://schemas.microsoft.com/office/drawing/2014/main" id="{A5678579-2D10-4B3D-914F-03686B106546}"/>
              </a:ext>
            </a:extLst>
          </p:cNvPr>
          <p:cNvSpPr>
            <a:spLocks noGrp="1"/>
          </p:cNvSpPr>
          <p:nvPr>
            <p:ph type="sldNum" sz="quarter" idx="12"/>
          </p:nvPr>
        </p:nvSpPr>
        <p:spPr/>
        <p:txBody>
          <a:bodyPr/>
          <a:lstStyle/>
          <a:p>
            <a:fld id="{70D3610E-E16A-44C9-AC3B-79AA416A4A9C}" type="slidenum">
              <a:rPr lang="zh-TW" altLang="en-US" smtClean="0"/>
              <a:t>3</a:t>
            </a:fld>
            <a:endParaRPr lang="zh-TW" altLang="en-US" dirty="0"/>
          </a:p>
        </p:txBody>
      </p:sp>
      <p:sp>
        <p:nvSpPr>
          <p:cNvPr id="7" name="文字方塊 6">
            <a:extLst>
              <a:ext uri="{FF2B5EF4-FFF2-40B4-BE49-F238E27FC236}">
                <a16:creationId xmlns:a16="http://schemas.microsoft.com/office/drawing/2014/main" id="{0219782B-A526-4876-805D-DEBADEB356F5}"/>
              </a:ext>
            </a:extLst>
          </p:cNvPr>
          <p:cNvSpPr txBox="1"/>
          <p:nvPr/>
        </p:nvSpPr>
        <p:spPr>
          <a:xfrm>
            <a:off x="7208587" y="2073257"/>
            <a:ext cx="4645956" cy="2585323"/>
          </a:xfrm>
          <a:prstGeom prst="rect">
            <a:avLst/>
          </a:prstGeom>
          <a:noFill/>
        </p:spPr>
        <p:txBody>
          <a:bodyPr wrap="square" rtlCol="0">
            <a:spAutoFit/>
          </a:bodyPr>
          <a:lstStyle/>
          <a:p>
            <a:pPr algn="ctr"/>
            <a:r>
              <a:rPr lang="en-US" altLang="zh-TW" sz="5400" b="1" dirty="0">
                <a:solidFill>
                  <a:srgbClr val="0070C0"/>
                </a:solidFill>
                <a:latin typeface="微軟正黑體" panose="020B0604030504040204" pitchFamily="34" charset="-120"/>
                <a:ea typeface="微軟正黑體" panose="020B0604030504040204" pitchFamily="34" charset="-120"/>
              </a:rPr>
              <a:t>AI</a:t>
            </a:r>
            <a:r>
              <a:rPr lang="zh-TW" altLang="en-US" sz="5400" b="1" dirty="0">
                <a:solidFill>
                  <a:srgbClr val="0070C0"/>
                </a:solidFill>
                <a:latin typeface="微軟正黑體" panose="020B0604030504040204" pitchFamily="34" charset="-120"/>
                <a:ea typeface="微軟正黑體" panose="020B0604030504040204" pitchFamily="34" charset="-120"/>
              </a:rPr>
              <a:t> 在日常生活的應用範圍將不斷擴大</a:t>
            </a:r>
          </a:p>
        </p:txBody>
      </p:sp>
    </p:spTree>
    <p:extLst>
      <p:ext uri="{BB962C8B-B14F-4D97-AF65-F5344CB8AC3E}">
        <p14:creationId xmlns:p14="http://schemas.microsoft.com/office/powerpoint/2010/main" val="3438476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0D81134-C4CF-4ADE-8834-C383B491A54D}"/>
              </a:ext>
            </a:extLst>
          </p:cNvPr>
          <p:cNvSpPr/>
          <p:nvPr/>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565EEAF9-6B9B-42EC-B834-FC940F7BCB3A}"/>
              </a:ext>
            </a:extLst>
          </p:cNvPr>
          <p:cNvSpPr/>
          <p:nvPr/>
        </p:nvSpPr>
        <p:spPr>
          <a:xfrm>
            <a:off x="0" y="588948"/>
            <a:ext cx="12192000" cy="5597843"/>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38733854-3B9D-4EFD-9344-142F48E23427}"/>
              </a:ext>
            </a:extLst>
          </p:cNvPr>
          <p:cNvSpPr/>
          <p:nvPr/>
        </p:nvSpPr>
        <p:spPr>
          <a:xfrm>
            <a:off x="731520" y="1835453"/>
            <a:ext cx="5110480" cy="4351338"/>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內容版面配置區 2">
            <a:extLst>
              <a:ext uri="{FF2B5EF4-FFF2-40B4-BE49-F238E27FC236}">
                <a16:creationId xmlns:a16="http://schemas.microsoft.com/office/drawing/2014/main" id="{6960E68D-6791-4272-80A6-44ECF5D79F11}"/>
              </a:ext>
            </a:extLst>
          </p:cNvPr>
          <p:cNvSpPr>
            <a:spLocks noGrp="1"/>
          </p:cNvSpPr>
          <p:nvPr>
            <p:ph idx="1"/>
          </p:nvPr>
        </p:nvSpPr>
        <p:spPr>
          <a:xfrm>
            <a:off x="6096000" y="1835453"/>
            <a:ext cx="5811520" cy="4351338"/>
          </a:xfrm>
          <a:noFill/>
          <a:ln>
            <a:noFill/>
          </a:ln>
        </p:spPr>
        <p:txBody>
          <a:bodyPr>
            <a:normAutofit fontScale="85000" lnSpcReduction="10000"/>
          </a:bodyPr>
          <a:lstStyle/>
          <a:p>
            <a:pPr marL="0" indent="0">
              <a:buNone/>
            </a:pPr>
            <a:r>
              <a:rPr lang="zh-TW" altLang="en-US" sz="3600" dirty="0">
                <a:solidFill>
                  <a:schemeClr val="bg1"/>
                </a:solidFill>
                <a:latin typeface="微軟正黑體" panose="020B0604030504040204" pitchFamily="34" charset="-120"/>
                <a:ea typeface="微軟正黑體" panose="020B0604030504040204" pitchFamily="34" charset="-120"/>
              </a:rPr>
              <a:t>客戶電話進線時，能夠依照客戶描述問題透過 </a:t>
            </a:r>
            <a:r>
              <a:rPr lang="en-US" altLang="zh-TW" sz="3600" dirty="0" err="1">
                <a:solidFill>
                  <a:schemeClr val="bg1"/>
                </a:solidFill>
                <a:latin typeface="微軟正黑體" panose="020B0604030504040204" pitchFamily="34" charset="-120"/>
                <a:ea typeface="微軟正黑體" panose="020B0604030504040204" pitchFamily="34" charset="-120"/>
              </a:rPr>
              <a:t>Tensorflow</a:t>
            </a:r>
            <a:r>
              <a:rPr lang="en-US" altLang="zh-TW" sz="3600" dirty="0">
                <a:solidFill>
                  <a:schemeClr val="bg1"/>
                </a:solidFill>
                <a:latin typeface="微軟正黑體" panose="020B0604030504040204" pitchFamily="34" charset="-120"/>
                <a:ea typeface="微軟正黑體" panose="020B0604030504040204" pitchFamily="34" charset="-120"/>
              </a:rPr>
              <a:t> </a:t>
            </a:r>
            <a:r>
              <a:rPr lang="zh-TW" altLang="en-US" sz="3600" dirty="0">
                <a:solidFill>
                  <a:schemeClr val="bg1"/>
                </a:solidFill>
                <a:latin typeface="微軟正黑體" panose="020B0604030504040204" pitchFamily="34" charset="-120"/>
                <a:ea typeface="微軟正黑體" panose="020B0604030504040204" pitchFamily="34" charset="-120"/>
              </a:rPr>
              <a:t>訓練模型進行即時分析後於工作台畫面顯示 </a:t>
            </a:r>
            <a:r>
              <a:rPr lang="en-US" altLang="zh-TW" sz="3600" dirty="0">
                <a:solidFill>
                  <a:schemeClr val="bg1"/>
                </a:solidFill>
                <a:latin typeface="微軟正黑體" panose="020B0604030504040204" pitchFamily="34" charset="-120"/>
                <a:ea typeface="微軟正黑體" panose="020B0604030504040204" pitchFamily="34" charset="-120"/>
              </a:rPr>
              <a:t>3 </a:t>
            </a:r>
            <a:r>
              <a:rPr lang="zh-TW" altLang="en-US" sz="3600" dirty="0">
                <a:solidFill>
                  <a:schemeClr val="bg1"/>
                </a:solidFill>
                <a:latin typeface="微軟正黑體" panose="020B0604030504040204" pitchFamily="34" charset="-120"/>
                <a:ea typeface="微軟正黑體" panose="020B0604030504040204" pitchFamily="34" charset="-120"/>
              </a:rPr>
              <a:t>個客戶可能發問的服務場景連結，讓客服人員可以直接點選處理問題，加速處理速度。</a:t>
            </a:r>
            <a:endParaRPr lang="en-US" altLang="zh-TW" dirty="0">
              <a:effectLst>
                <a:outerShdw blurRad="38100" dist="38100" dir="2700000" algn="tl">
                  <a:srgbClr val="000000">
                    <a:alpha val="43137"/>
                  </a:srgbClr>
                </a:outerShdw>
              </a:effectLst>
            </a:endParaRPr>
          </a:p>
          <a:p>
            <a:pPr marL="0" indent="0">
              <a:buNone/>
            </a:pPr>
            <a:endParaRPr lang="zh-TW" altLang="en-US" dirty="0">
              <a:effectLst>
                <a:outerShdw blurRad="38100" dist="38100" dir="2700000" algn="tl">
                  <a:srgbClr val="000000">
                    <a:alpha val="43137"/>
                  </a:srgbClr>
                </a:outerShdw>
              </a:effectLst>
            </a:endParaRPr>
          </a:p>
        </p:txBody>
      </p:sp>
      <p:sp>
        <p:nvSpPr>
          <p:cNvPr id="4" name="投影片編號版面配置區 3">
            <a:extLst>
              <a:ext uri="{FF2B5EF4-FFF2-40B4-BE49-F238E27FC236}">
                <a16:creationId xmlns:a16="http://schemas.microsoft.com/office/drawing/2014/main" id="{59B44564-3C4C-4A04-981A-541D83C4D9E8}"/>
              </a:ext>
            </a:extLst>
          </p:cNvPr>
          <p:cNvSpPr>
            <a:spLocks noGrp="1"/>
          </p:cNvSpPr>
          <p:nvPr>
            <p:ph type="sldNum" sz="quarter" idx="12"/>
          </p:nvPr>
        </p:nvSpPr>
        <p:spPr/>
        <p:txBody>
          <a:bodyPr/>
          <a:lstStyle/>
          <a:p>
            <a:fld id="{70D3610E-E16A-44C9-AC3B-79AA416A4A9C}" type="slidenum">
              <a:rPr lang="zh-TW" altLang="en-US" smtClean="0"/>
              <a:t>30</a:t>
            </a:fld>
            <a:endParaRPr lang="zh-TW" altLang="en-US"/>
          </a:p>
        </p:txBody>
      </p:sp>
      <p:graphicFrame>
        <p:nvGraphicFramePr>
          <p:cNvPr id="15" name="資料庫圖表 14">
            <a:extLst>
              <a:ext uri="{FF2B5EF4-FFF2-40B4-BE49-F238E27FC236}">
                <a16:creationId xmlns:a16="http://schemas.microsoft.com/office/drawing/2014/main" id="{661DB5DE-8FBC-415C-AB21-A7256FCF35E5}"/>
              </a:ext>
            </a:extLst>
          </p:cNvPr>
          <p:cNvGraphicFramePr/>
          <p:nvPr/>
        </p:nvGraphicFramePr>
        <p:xfrm>
          <a:off x="-607060" y="1224492"/>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標題 1">
            <a:extLst>
              <a:ext uri="{FF2B5EF4-FFF2-40B4-BE49-F238E27FC236}">
                <a16:creationId xmlns:a16="http://schemas.microsoft.com/office/drawing/2014/main" id="{ACBA44C2-0D24-4696-9D9C-25E0BBD62498}"/>
              </a:ext>
            </a:extLst>
          </p:cNvPr>
          <p:cNvSpPr txBox="1">
            <a:spLocks/>
          </p:cNvSpPr>
          <p:nvPr/>
        </p:nvSpPr>
        <p:spPr>
          <a:xfrm>
            <a:off x="838200" y="365125"/>
            <a:ext cx="10515600" cy="1325563"/>
          </a:xfrm>
          <a:prstGeom prst="rect">
            <a:avLst/>
          </a:prstGeom>
        </p:spPr>
        <p:txBody>
          <a:bodyPr vert="horz" lIns="91440" tIns="45720" rIns="91440" bIns="45720" rtlCol="0" anchor="ctr">
            <a:noAutofit/>
          </a:bodyPr>
          <a:lstStyle>
            <a:lvl1pPr algn="l" defTabSz="1219170" rtl="0" eaLnBrk="1" latinLnBrk="0" hangingPunct="1">
              <a:spcBef>
                <a:spcPct val="0"/>
              </a:spcBef>
              <a:buNone/>
              <a:defRPr sz="3733" b="1" kern="1200">
                <a:solidFill>
                  <a:schemeClr val="tx1"/>
                </a:solidFill>
                <a:latin typeface="+mj-lt"/>
                <a:ea typeface="+mj-ea"/>
                <a:cs typeface="+mj-cs"/>
              </a:defRPr>
            </a:lvl1pPr>
          </a:lstStyle>
          <a:p>
            <a:r>
              <a:rPr lang="zh-TW" altLang="en-US" sz="4400" b="0" dirty="0">
                <a:solidFill>
                  <a:schemeClr val="bg1"/>
                </a:solidFill>
                <a:latin typeface="微軟正黑體" panose="020B0604030504040204" pitchFamily="34" charset="-120"/>
                <a:ea typeface="微軟正黑體" panose="020B0604030504040204" pitchFamily="34" charset="-120"/>
              </a:rPr>
              <a:t>實際應用</a:t>
            </a:r>
          </a:p>
        </p:txBody>
      </p:sp>
    </p:spTree>
    <p:extLst>
      <p:ext uri="{BB962C8B-B14F-4D97-AF65-F5344CB8AC3E}">
        <p14:creationId xmlns:p14="http://schemas.microsoft.com/office/powerpoint/2010/main" val="3156249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0D81134-C4CF-4ADE-8834-C383B491A54D}"/>
              </a:ext>
            </a:extLst>
          </p:cNvPr>
          <p:cNvSpPr/>
          <p:nvPr/>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565EEAF9-6B9B-42EC-B834-FC940F7BCB3A}"/>
              </a:ext>
            </a:extLst>
          </p:cNvPr>
          <p:cNvSpPr/>
          <p:nvPr/>
        </p:nvSpPr>
        <p:spPr>
          <a:xfrm>
            <a:off x="0" y="579120"/>
            <a:ext cx="12192000" cy="5597843"/>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948E4D49-B5F0-4708-8803-2CAF093DF8EC}"/>
              </a:ext>
            </a:extLst>
          </p:cNvPr>
          <p:cNvSpPr>
            <a:spLocks noGrp="1"/>
          </p:cNvSpPr>
          <p:nvPr>
            <p:ph type="title"/>
          </p:nvPr>
        </p:nvSpPr>
        <p:spPr>
          <a:xfrm>
            <a:off x="526087" y="863551"/>
            <a:ext cx="11133624" cy="562073"/>
          </a:xfrm>
        </p:spPr>
        <p:txBody>
          <a:bodyPr/>
          <a:lstStyle/>
          <a:p>
            <a:r>
              <a:rPr lang="zh-TW" altLang="en-US" sz="4400" b="0" dirty="0">
                <a:solidFill>
                  <a:schemeClr val="bg1"/>
                </a:solidFill>
                <a:latin typeface="微軟正黑體" panose="020B0604030504040204" pitchFamily="34" charset="-120"/>
                <a:ea typeface="微軟正黑體" panose="020B0604030504040204" pitchFamily="34" charset="-120"/>
              </a:rPr>
              <a:t>延伸應用</a:t>
            </a:r>
          </a:p>
        </p:txBody>
      </p:sp>
      <p:sp>
        <p:nvSpPr>
          <p:cNvPr id="3" name="內容版面配置區 2">
            <a:extLst>
              <a:ext uri="{FF2B5EF4-FFF2-40B4-BE49-F238E27FC236}">
                <a16:creationId xmlns:a16="http://schemas.microsoft.com/office/drawing/2014/main" id="{6960E68D-6791-4272-80A6-44ECF5D79F11}"/>
              </a:ext>
            </a:extLst>
          </p:cNvPr>
          <p:cNvSpPr>
            <a:spLocks noGrp="1"/>
          </p:cNvSpPr>
          <p:nvPr>
            <p:ph idx="1"/>
          </p:nvPr>
        </p:nvSpPr>
        <p:spPr>
          <a:xfrm>
            <a:off x="956930" y="1825625"/>
            <a:ext cx="10143462" cy="4351338"/>
          </a:xfrm>
          <a:noFill/>
          <a:ln>
            <a:noFill/>
          </a:ln>
        </p:spPr>
        <p:txBody>
          <a:bodyPr>
            <a:normAutofit/>
          </a:bodyPr>
          <a:lstStyle/>
          <a:p>
            <a:pPr>
              <a:lnSpc>
                <a:spcPct val="100000"/>
              </a:lnSpc>
              <a:buClr>
                <a:schemeClr val="bg1"/>
              </a:buClr>
            </a:pPr>
            <a:r>
              <a:rPr lang="zh-TW" altLang="en-US" sz="3600" dirty="0">
                <a:solidFill>
                  <a:schemeClr val="bg1"/>
                </a:solidFill>
                <a:latin typeface="微軟正黑體" panose="020B0604030504040204" pitchFamily="34" charset="-120"/>
                <a:ea typeface="微軟正黑體" panose="020B0604030504040204" pitchFamily="34" charset="-120"/>
              </a:rPr>
              <a:t>民眾打電話直接講問題由系統協助分類，不會再聽到信用卡繳費請按</a:t>
            </a:r>
            <a:r>
              <a:rPr lang="en-US" altLang="zh-TW" sz="3600" dirty="0">
                <a:solidFill>
                  <a:schemeClr val="bg1"/>
                </a:solidFill>
                <a:latin typeface="微軟正黑體" panose="020B0604030504040204" pitchFamily="34" charset="-120"/>
                <a:ea typeface="微軟正黑體" panose="020B0604030504040204" pitchFamily="34" charset="-120"/>
              </a:rPr>
              <a:t>1</a:t>
            </a:r>
            <a:r>
              <a:rPr lang="zh-TW" altLang="en-US" sz="3600" dirty="0">
                <a:solidFill>
                  <a:schemeClr val="bg1"/>
                </a:solidFill>
                <a:latin typeface="微軟正黑體" panose="020B0604030504040204" pitchFamily="34" charset="-120"/>
                <a:ea typeface="微軟正黑體" panose="020B0604030504040204" pitchFamily="34" charset="-120"/>
              </a:rPr>
              <a:t>，帳單查詢請按</a:t>
            </a:r>
            <a:r>
              <a:rPr lang="en-US" altLang="zh-TW" sz="3600" dirty="0">
                <a:solidFill>
                  <a:schemeClr val="bg1"/>
                </a:solidFill>
                <a:latin typeface="微軟正黑體" panose="020B0604030504040204" pitchFamily="34" charset="-120"/>
                <a:ea typeface="微軟正黑體" panose="020B0604030504040204" pitchFamily="34" charset="-120"/>
              </a:rPr>
              <a:t>2…..</a:t>
            </a:r>
            <a:r>
              <a:rPr lang="zh-TW" altLang="en-US" sz="3600" dirty="0">
                <a:solidFill>
                  <a:schemeClr val="bg1"/>
                </a:solidFill>
                <a:latin typeface="微軟正黑體" panose="020B0604030504040204" pitchFamily="34" charset="-120"/>
                <a:ea typeface="微軟正黑體" panose="020B0604030504040204" pitchFamily="34" charset="-120"/>
              </a:rPr>
              <a:t>；需要客服人員處理的電話，此時語音已經被轉為文字，同時也分好可能的分類，客服人員在接電話前就可以提前知道客人的問題，同時可以判斷該電話需不需要改由資深客服協助處理。</a:t>
            </a:r>
            <a:endParaRPr lang="en-US" altLang="zh-TW" sz="3600" dirty="0">
              <a:solidFill>
                <a:schemeClr val="bg1"/>
              </a:solidFill>
              <a:latin typeface="微軟正黑體" panose="020B0604030504040204" pitchFamily="34" charset="-120"/>
              <a:ea typeface="微軟正黑體" panose="020B0604030504040204" pitchFamily="34" charset="-120"/>
            </a:endParaRPr>
          </a:p>
          <a:p>
            <a:pPr marL="0" indent="0">
              <a:lnSpc>
                <a:spcPct val="100000"/>
              </a:lnSpc>
              <a:buClr>
                <a:schemeClr val="bg1"/>
              </a:buClr>
              <a:buNone/>
            </a:pPr>
            <a:endParaRPr lang="zh-TW" altLang="en-US" dirty="0">
              <a:effectLst>
                <a:outerShdw blurRad="38100" dist="38100" dir="2700000" algn="tl">
                  <a:srgbClr val="000000">
                    <a:alpha val="43137"/>
                  </a:srgbClr>
                </a:outerShdw>
              </a:effectLst>
            </a:endParaRPr>
          </a:p>
        </p:txBody>
      </p:sp>
      <p:sp>
        <p:nvSpPr>
          <p:cNvPr id="4" name="投影片編號版面配置區 3">
            <a:extLst>
              <a:ext uri="{FF2B5EF4-FFF2-40B4-BE49-F238E27FC236}">
                <a16:creationId xmlns:a16="http://schemas.microsoft.com/office/drawing/2014/main" id="{9B130AFB-2AC9-49E5-8C34-312909BB6540}"/>
              </a:ext>
            </a:extLst>
          </p:cNvPr>
          <p:cNvSpPr>
            <a:spLocks noGrp="1"/>
          </p:cNvSpPr>
          <p:nvPr>
            <p:ph type="sldNum" sz="quarter" idx="12"/>
          </p:nvPr>
        </p:nvSpPr>
        <p:spPr/>
        <p:txBody>
          <a:bodyPr/>
          <a:lstStyle/>
          <a:p>
            <a:fld id="{70D3610E-E16A-44C9-AC3B-79AA416A4A9C}" type="slidenum">
              <a:rPr lang="zh-TW" altLang="en-US" smtClean="0"/>
              <a:t>31</a:t>
            </a:fld>
            <a:endParaRPr lang="zh-TW" altLang="en-US"/>
          </a:p>
        </p:txBody>
      </p:sp>
    </p:spTree>
    <p:extLst>
      <p:ext uri="{BB962C8B-B14F-4D97-AF65-F5344CB8AC3E}">
        <p14:creationId xmlns:p14="http://schemas.microsoft.com/office/powerpoint/2010/main" val="677387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2CE9D392-BBB6-40C1-BC5B-CBF891CCD3BF}"/>
              </a:ext>
            </a:extLst>
          </p:cNvPr>
          <p:cNvSpPr/>
          <p:nvPr/>
        </p:nvSpPr>
        <p:spPr>
          <a:xfrm>
            <a:off x="0" y="-6350"/>
            <a:ext cx="12193200" cy="6864350"/>
          </a:xfrm>
          <a:prstGeom prst="rect">
            <a:avLst/>
          </a:prstGeom>
          <a:blipFill dpi="0" rotWithShape="1">
            <a:blip r:embed="rId3"/>
            <a:srcRect/>
            <a:stretch>
              <a:fillRect l="-7" r="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7">
            <a:extLst>
              <a:ext uri="{FF2B5EF4-FFF2-40B4-BE49-F238E27FC236}">
                <a16:creationId xmlns:a16="http://schemas.microsoft.com/office/drawing/2014/main" id="{E252E520-195F-4435-BC95-F011F8B1AB2F}"/>
              </a:ext>
            </a:extLst>
          </p:cNvPr>
          <p:cNvSpPr/>
          <p:nvPr/>
        </p:nvSpPr>
        <p:spPr>
          <a:xfrm>
            <a:off x="0" y="1920240"/>
            <a:ext cx="12207156" cy="2895600"/>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1FE22A9C-47BC-4F81-A46D-73197A555E0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實習心得與總結</a:t>
            </a:r>
          </a:p>
        </p:txBody>
      </p:sp>
      <p:sp>
        <p:nvSpPr>
          <p:cNvPr id="3" name="內容版面配置區 2">
            <a:extLst>
              <a:ext uri="{FF2B5EF4-FFF2-40B4-BE49-F238E27FC236}">
                <a16:creationId xmlns:a16="http://schemas.microsoft.com/office/drawing/2014/main" id="{191552F6-8909-484E-B7D0-67774AC32711}"/>
              </a:ext>
            </a:extLst>
          </p:cNvPr>
          <p:cNvSpPr>
            <a:spLocks noGrp="1"/>
          </p:cNvSpPr>
          <p:nvPr>
            <p:ph idx="1"/>
          </p:nvPr>
        </p:nvSpPr>
        <p:spPr>
          <a:xfrm>
            <a:off x="243840" y="2264092"/>
            <a:ext cx="11074400" cy="2329815"/>
          </a:xfrm>
        </p:spPr>
        <p:txBody>
          <a:bodyPr>
            <a:normAutofit fontScale="25000" lnSpcReduction="20000"/>
          </a:bodyPr>
          <a:lstStyle/>
          <a:p>
            <a:pPr>
              <a:lnSpc>
                <a:spcPct val="120000"/>
              </a:lnSpc>
              <a:buFont typeface="Arial" panose="020B0604020202020204" pitchFamily="34" charset="0"/>
              <a:buChar char="•"/>
            </a:pPr>
            <a:r>
              <a:rPr lang="zh-TW" altLang="en-US" sz="11200" dirty="0">
                <a:latin typeface="微軟正黑體" panose="020B0604030504040204" pitchFamily="34" charset="-120"/>
                <a:ea typeface="微軟正黑體" panose="020B0604030504040204" pitchFamily="34" charset="-120"/>
              </a:rPr>
              <a:t>累積實務經驗，包括兩個月實際進到辦公室實習、參與會議討論，了解部門的運作</a:t>
            </a:r>
            <a:endParaRPr lang="en-US" altLang="zh-TW" sz="11200" dirty="0">
              <a:latin typeface="微軟正黑體" panose="020B0604030504040204" pitchFamily="34" charset="-120"/>
              <a:ea typeface="微軟正黑體" panose="020B0604030504040204" pitchFamily="34" charset="-120"/>
            </a:endParaRPr>
          </a:p>
          <a:p>
            <a:pPr>
              <a:lnSpc>
                <a:spcPct val="120000"/>
              </a:lnSpc>
              <a:buFont typeface="Arial" panose="020B0604020202020204" pitchFamily="34" charset="0"/>
              <a:buChar char="•"/>
            </a:pPr>
            <a:r>
              <a:rPr lang="zh-TW" altLang="en-US" sz="11200" dirty="0">
                <a:latin typeface="微軟正黑體" panose="020B0604030504040204" pitchFamily="34" charset="-120"/>
                <a:ea typeface="微軟正黑體" panose="020B0604030504040204" pitchFamily="34" charset="-120"/>
              </a:rPr>
              <a:t>認識新朋友，包括辦公室的同仁，以及一起參加</a:t>
            </a:r>
            <a:r>
              <a:rPr lang="en-US" altLang="zh-TW" sz="11200" dirty="0">
                <a:latin typeface="微軟正黑體" panose="020B0604030504040204" pitchFamily="34" charset="-120"/>
                <a:ea typeface="微軟正黑體" panose="020B0604030504040204" pitchFamily="34" charset="-120"/>
              </a:rPr>
              <a:t>CIP</a:t>
            </a:r>
            <a:r>
              <a:rPr lang="zh-TW" altLang="en-US" sz="11200" dirty="0">
                <a:latin typeface="微軟正黑體" panose="020B0604030504040204" pitchFamily="34" charset="-120"/>
                <a:ea typeface="微軟正黑體" panose="020B0604030504040204" pitchFamily="34" charset="-120"/>
              </a:rPr>
              <a:t>的夥伴</a:t>
            </a:r>
            <a:endParaRPr lang="en-US" altLang="zh-TW" sz="11200" dirty="0">
              <a:latin typeface="微軟正黑體" panose="020B0604030504040204" pitchFamily="34" charset="-120"/>
              <a:ea typeface="微軟正黑體" panose="020B0604030504040204" pitchFamily="34" charset="-120"/>
            </a:endParaRPr>
          </a:p>
          <a:p>
            <a:pPr>
              <a:lnSpc>
                <a:spcPct val="120000"/>
              </a:lnSpc>
              <a:buFont typeface="Arial" panose="020B0604020202020204" pitchFamily="34" charset="0"/>
              <a:buChar char="•"/>
            </a:pPr>
            <a:r>
              <a:rPr lang="zh-TW" altLang="en-US" sz="11200" dirty="0">
                <a:latin typeface="微軟正黑體" panose="020B0604030504040204" pitchFamily="34" charset="-120"/>
                <a:ea typeface="微軟正黑體" panose="020B0604030504040204" pitchFamily="34" charset="-120"/>
              </a:rPr>
              <a:t>得到寶貴建議，包括很多長官同事給了我很多未來身涯規劃的建議，</a:t>
            </a:r>
            <a:r>
              <a:rPr lang="en-US" altLang="zh-TW" sz="11200" dirty="0">
                <a:latin typeface="微軟正黑體" panose="020B0604030504040204" pitchFamily="34" charset="-120"/>
                <a:ea typeface="微軟正黑體" panose="020B0604030504040204" pitchFamily="34" charset="-120"/>
              </a:rPr>
              <a:t>CIP</a:t>
            </a:r>
            <a:r>
              <a:rPr lang="zh-TW" altLang="en-US" sz="11200" dirty="0">
                <a:latin typeface="微軟正黑體" panose="020B0604030504040204" pitchFamily="34" charset="-120"/>
                <a:ea typeface="微軟正黑體" panose="020B0604030504040204" pitchFamily="34" charset="-120"/>
              </a:rPr>
              <a:t>的夥伴的意見交流</a:t>
            </a:r>
            <a:endParaRPr lang="en-US" altLang="zh-TW" sz="11200" dirty="0">
              <a:latin typeface="微軟正黑體" panose="020B0604030504040204" pitchFamily="34" charset="-120"/>
              <a:ea typeface="微軟正黑體" panose="020B0604030504040204" pitchFamily="34" charset="-120"/>
            </a:endParaRPr>
          </a:p>
          <a:p>
            <a:pPr>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A1931B04-5CDF-44A5-A64D-85A61D8DFC39}"/>
              </a:ext>
            </a:extLst>
          </p:cNvPr>
          <p:cNvSpPr>
            <a:spLocks noGrp="1"/>
          </p:cNvSpPr>
          <p:nvPr>
            <p:ph type="sldNum" sz="quarter" idx="12"/>
          </p:nvPr>
        </p:nvSpPr>
        <p:spPr/>
        <p:txBody>
          <a:bodyPr/>
          <a:lstStyle/>
          <a:p>
            <a:fld id="{70D3610E-E16A-44C9-AC3B-79AA416A4A9C}" type="slidenum">
              <a:rPr lang="zh-TW" altLang="en-US" smtClean="0"/>
              <a:t>32</a:t>
            </a:fld>
            <a:endParaRPr lang="zh-TW" altLang="en-US" dirty="0"/>
          </a:p>
        </p:txBody>
      </p:sp>
    </p:spTree>
    <p:extLst>
      <p:ext uri="{BB962C8B-B14F-4D97-AF65-F5344CB8AC3E}">
        <p14:creationId xmlns:p14="http://schemas.microsoft.com/office/powerpoint/2010/main" val="3018073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97CB2EA-F0A8-4969-8431-2B04B2E67183}"/>
              </a:ext>
            </a:extLst>
          </p:cNvPr>
          <p:cNvSpPr/>
          <p:nvPr/>
        </p:nvSpPr>
        <p:spPr>
          <a:xfrm>
            <a:off x="0" y="0"/>
            <a:ext cx="12192000" cy="6858000"/>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投影片編號版面配置區 1">
            <a:extLst>
              <a:ext uri="{FF2B5EF4-FFF2-40B4-BE49-F238E27FC236}">
                <a16:creationId xmlns:a16="http://schemas.microsoft.com/office/drawing/2014/main" id="{CBB1F41B-A42E-4C58-B0F4-39023DEF07A7}"/>
              </a:ext>
            </a:extLst>
          </p:cNvPr>
          <p:cNvSpPr>
            <a:spLocks noGrp="1"/>
          </p:cNvSpPr>
          <p:nvPr>
            <p:ph type="sldNum" sz="quarter" idx="12"/>
          </p:nvPr>
        </p:nvSpPr>
        <p:spPr/>
        <p:txBody>
          <a:bodyPr/>
          <a:lstStyle/>
          <a:p>
            <a:fld id="{70D3610E-E16A-44C9-AC3B-79AA416A4A9C}" type="slidenum">
              <a:rPr lang="zh-TW" altLang="en-US" smtClean="0"/>
              <a:t>33</a:t>
            </a:fld>
            <a:endParaRPr lang="zh-TW" altLang="en-US"/>
          </a:p>
        </p:txBody>
      </p:sp>
    </p:spTree>
    <p:extLst>
      <p:ext uri="{BB962C8B-B14F-4D97-AF65-F5344CB8AC3E}">
        <p14:creationId xmlns:p14="http://schemas.microsoft.com/office/powerpoint/2010/main" val="1231106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相關圖片">
            <a:extLst>
              <a:ext uri="{FF2B5EF4-FFF2-40B4-BE49-F238E27FC236}">
                <a16:creationId xmlns:a16="http://schemas.microsoft.com/office/drawing/2014/main" id="{545BCC03-D0C4-48A6-B1F3-74684AC9B3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3053"/>
            <a:ext cx="12192000" cy="51339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6A18E1CF-5444-4298-8B90-1C4C109B4CE4}"/>
              </a:ext>
            </a:extLst>
          </p:cNvPr>
          <p:cNvSpPr>
            <a:spLocks noGrp="1"/>
          </p:cNvSpPr>
          <p:nvPr>
            <p:ph type="sldNum" sz="quarter" idx="12"/>
          </p:nvPr>
        </p:nvSpPr>
        <p:spPr/>
        <p:txBody>
          <a:bodyPr/>
          <a:lstStyle/>
          <a:p>
            <a:fld id="{70D3610E-E16A-44C9-AC3B-79AA416A4A9C}" type="slidenum">
              <a:rPr lang="zh-TW" altLang="en-US" smtClean="0"/>
              <a:t>34</a:t>
            </a:fld>
            <a:endParaRPr lang="zh-TW" altLang="en-US"/>
          </a:p>
        </p:txBody>
      </p:sp>
    </p:spTree>
    <p:extLst>
      <p:ext uri="{BB962C8B-B14F-4D97-AF65-F5344CB8AC3E}">
        <p14:creationId xmlns:p14="http://schemas.microsoft.com/office/powerpoint/2010/main" val="1683810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9024323-ADAD-46D0-B79A-1A291F94CE3F}"/>
              </a:ext>
            </a:extLst>
          </p:cNvPr>
          <p:cNvSpPr/>
          <p:nvPr/>
        </p:nvSpPr>
        <p:spPr>
          <a:xfrm>
            <a:off x="0" y="0"/>
            <a:ext cx="12192000" cy="6867372"/>
          </a:xfrm>
          <a:prstGeom prst="rect">
            <a:avLst/>
          </a:prstGeom>
          <a:blipFill dpi="0" rotWithShape="1">
            <a:blip r:embed="rId2">
              <a:alphaModFix amt="47000"/>
            </a:blip>
            <a:srcRect/>
            <a:stretch>
              <a:fillRect l="-3" r="-6347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內容版面配置區 2">
            <a:extLst>
              <a:ext uri="{FF2B5EF4-FFF2-40B4-BE49-F238E27FC236}">
                <a16:creationId xmlns:a16="http://schemas.microsoft.com/office/drawing/2014/main" id="{2E99E60F-996D-47F8-B2A6-0A990F49F5B2}"/>
              </a:ext>
            </a:extLst>
          </p:cNvPr>
          <p:cNvSpPr>
            <a:spLocks noGrp="1"/>
          </p:cNvSpPr>
          <p:nvPr>
            <p:ph idx="1"/>
          </p:nvPr>
        </p:nvSpPr>
        <p:spPr>
          <a:xfrm>
            <a:off x="0" y="2126852"/>
            <a:ext cx="12192000" cy="1784748"/>
          </a:xfrm>
          <a:solidFill>
            <a:schemeClr val="bg1">
              <a:alpha val="61000"/>
            </a:schemeClr>
          </a:solidFill>
        </p:spPr>
        <p:txBody>
          <a:bodyPr>
            <a:normAutofit/>
          </a:bodyPr>
          <a:lstStyle/>
          <a:p>
            <a:pPr marL="0" indent="0" algn="ctr">
              <a:lnSpc>
                <a:spcPct val="150000"/>
              </a:lnSpc>
              <a:spcBef>
                <a:spcPts val="3000"/>
              </a:spcBef>
              <a:buNone/>
            </a:pPr>
            <a:r>
              <a:rPr lang="en-US" altLang="zh-TW" sz="8000" b="1" dirty="0">
                <a:latin typeface="微軟正黑體" panose="020B0604030504040204" pitchFamily="34" charset="-120"/>
                <a:ea typeface="微軟正黑體" panose="020B0604030504040204" pitchFamily="34" charset="-120"/>
              </a:rPr>
              <a:t>Appendix</a:t>
            </a:r>
            <a:endParaRPr lang="zh-TW" altLang="en-US" sz="16600" b="1"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8D19FDD3-D611-4EC9-8911-4B1ACC9B3A0E}"/>
              </a:ext>
            </a:extLst>
          </p:cNvPr>
          <p:cNvSpPr>
            <a:spLocks noGrp="1"/>
          </p:cNvSpPr>
          <p:nvPr>
            <p:ph type="sldNum" sz="quarter" idx="12"/>
          </p:nvPr>
        </p:nvSpPr>
        <p:spPr/>
        <p:txBody>
          <a:bodyPr/>
          <a:lstStyle/>
          <a:p>
            <a:fld id="{70D3610E-E16A-44C9-AC3B-79AA416A4A9C}" type="slidenum">
              <a:rPr lang="zh-TW" altLang="en-US" smtClean="0"/>
              <a:t>35</a:t>
            </a:fld>
            <a:endParaRPr lang="zh-TW" altLang="en-US"/>
          </a:p>
        </p:txBody>
      </p:sp>
    </p:spTree>
    <p:extLst>
      <p:ext uri="{BB962C8B-B14F-4D97-AF65-F5344CB8AC3E}">
        <p14:creationId xmlns:p14="http://schemas.microsoft.com/office/powerpoint/2010/main" val="1974658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8F93C7-91F5-4DD0-A3D9-F28045BC528E}"/>
              </a:ext>
            </a:extLst>
          </p:cNvPr>
          <p:cNvSpPr>
            <a:spLocks noGrp="1"/>
          </p:cNvSpPr>
          <p:nvPr>
            <p:ph type="title"/>
          </p:nvPr>
        </p:nvSpPr>
        <p:spPr/>
        <p:txBody>
          <a:bodyPr/>
          <a:lstStyle/>
          <a:p>
            <a:r>
              <a:rPr lang="en-US" altLang="zh-TW" dirty="0"/>
              <a:t>Artificial intelligence revenue: world market</a:t>
            </a:r>
            <a:endParaRPr lang="zh-TW" altLang="en-US" dirty="0"/>
          </a:p>
        </p:txBody>
      </p:sp>
      <p:sp>
        <p:nvSpPr>
          <p:cNvPr id="3" name="投影片編號版面配置區 2">
            <a:extLst>
              <a:ext uri="{FF2B5EF4-FFF2-40B4-BE49-F238E27FC236}">
                <a16:creationId xmlns:a16="http://schemas.microsoft.com/office/drawing/2014/main" id="{2270C826-2FE6-4D72-AD2B-151D4EA1785F}"/>
              </a:ext>
            </a:extLst>
          </p:cNvPr>
          <p:cNvSpPr>
            <a:spLocks noGrp="1"/>
          </p:cNvSpPr>
          <p:nvPr>
            <p:ph type="sldNum" sz="quarter" idx="12"/>
          </p:nvPr>
        </p:nvSpPr>
        <p:spPr/>
        <p:txBody>
          <a:bodyPr/>
          <a:lstStyle/>
          <a:p>
            <a:fld id="{70D3610E-E16A-44C9-AC3B-79AA416A4A9C}" type="slidenum">
              <a:rPr lang="zh-TW" altLang="en-US" smtClean="0"/>
              <a:t>36</a:t>
            </a:fld>
            <a:endParaRPr lang="zh-TW" altLang="en-US"/>
          </a:p>
        </p:txBody>
      </p:sp>
      <p:pic>
        <p:nvPicPr>
          <p:cNvPr id="4" name="圖片 3">
            <a:extLst>
              <a:ext uri="{FF2B5EF4-FFF2-40B4-BE49-F238E27FC236}">
                <a16:creationId xmlns:a16="http://schemas.microsoft.com/office/drawing/2014/main" id="{D465BDE8-0A7C-4DF5-A68A-C600998C9996}"/>
              </a:ext>
            </a:extLst>
          </p:cNvPr>
          <p:cNvPicPr>
            <a:picLocks noChangeAspect="1"/>
          </p:cNvPicPr>
          <p:nvPr/>
        </p:nvPicPr>
        <p:blipFill>
          <a:blip r:embed="rId3"/>
          <a:stretch>
            <a:fillRect/>
          </a:stretch>
        </p:blipFill>
        <p:spPr>
          <a:xfrm>
            <a:off x="2914650" y="1928812"/>
            <a:ext cx="5692520" cy="4144963"/>
          </a:xfrm>
          <a:prstGeom prst="rect">
            <a:avLst/>
          </a:prstGeom>
        </p:spPr>
      </p:pic>
    </p:spTree>
    <p:extLst>
      <p:ext uri="{BB962C8B-B14F-4D97-AF65-F5344CB8AC3E}">
        <p14:creationId xmlns:p14="http://schemas.microsoft.com/office/powerpoint/2010/main" val="1529289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國泰建置目標</a:t>
            </a:r>
          </a:p>
        </p:txBody>
      </p:sp>
      <p:sp>
        <p:nvSpPr>
          <p:cNvPr id="3" name="內容版面配置區 2">
            <a:extLst>
              <a:ext uri="{FF2B5EF4-FFF2-40B4-BE49-F238E27FC236}">
                <a16:creationId xmlns:a16="http://schemas.microsoft.com/office/drawing/2014/main" id="{58DE7A02-1518-45B3-B552-43E6BD7A981C}"/>
              </a:ext>
            </a:extLst>
          </p:cNvPr>
          <p:cNvSpPr>
            <a:spLocks noGrp="1"/>
          </p:cNvSpPr>
          <p:nvPr>
            <p:ph idx="1"/>
          </p:nvPr>
        </p:nvSpPr>
        <p:spPr>
          <a:xfrm>
            <a:off x="7820660" y="2232025"/>
            <a:ext cx="3972560" cy="2837815"/>
          </a:xfrm>
        </p:spPr>
        <p:txBody>
          <a:bodyPr>
            <a:normAutofit/>
          </a:bodyPr>
          <a:lstStyle/>
          <a:p>
            <a:pPr marL="0" indent="0">
              <a:buNone/>
            </a:pPr>
            <a:r>
              <a:rPr lang="zh-TW" altLang="en-US" dirty="0">
                <a:latin typeface="微軟正黑體" panose="020B0604030504040204" pitchFamily="34" charset="-120"/>
                <a:ea typeface="微軟正黑體" panose="020B0604030504040204" pitchFamily="34" charset="-120"/>
              </a:rPr>
              <a:t>由智能工作台開始建立 </a:t>
            </a:r>
            <a:r>
              <a:rPr lang="en-US" altLang="zh-TW" sz="3200" dirty="0">
                <a:latin typeface="微軟正黑體" panose="020B0604030504040204" pitchFamily="34" charset="-120"/>
                <a:ea typeface="微軟正黑體" panose="020B0604030504040204" pitchFamily="34" charset="-120"/>
              </a:rPr>
              <a:t>AI </a:t>
            </a:r>
            <a:r>
              <a:rPr lang="en-US" altLang="zh-TW" dirty="0" err="1">
                <a:latin typeface="微軟正黑體" panose="020B0604030504040204" pitchFamily="34" charset="-120"/>
                <a:ea typeface="微軟正黑體" panose="020B0604030504040204" pitchFamily="34" charset="-120"/>
              </a:rPr>
              <a:t>大腦</a:t>
            </a:r>
            <a:r>
              <a:rPr lang="zh-TW" altLang="en-US" dirty="0">
                <a:latin typeface="微軟正黑體" panose="020B0604030504040204" pitchFamily="34" charset="-120"/>
                <a:ea typeface="微軟正黑體" panose="020B0604030504040204" pitchFamily="34" charset="-120"/>
              </a:rPr>
              <a:t>中心</a:t>
            </a:r>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進而</a:t>
            </a:r>
            <a:r>
              <a:rPr lang="zh-TW" altLang="en-US" dirty="0">
                <a:latin typeface="微軟正黑體" panose="020B0604030504040204" pitchFamily="34" charset="-120"/>
                <a:ea typeface="微軟正黑體" panose="020B0604030504040204" pitchFamily="34" charset="-120"/>
              </a:rPr>
              <a:t>加強</a:t>
            </a:r>
            <a:r>
              <a:rPr lang="en-US" altLang="zh-TW" dirty="0" err="1">
                <a:latin typeface="微軟正黑體" panose="020B0604030504040204" pitchFamily="34" charset="-120"/>
                <a:ea typeface="微軟正黑體" panose="020B0604030504040204" pitchFamily="34" charset="-120"/>
              </a:rPr>
              <a:t>其他智能系統</a:t>
            </a:r>
            <a:endParaRPr lang="zh-TW" altLang="en-US"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515757AE-DE03-4EE7-85AE-04E423A7339B}"/>
              </a:ext>
            </a:extLst>
          </p:cNvPr>
          <p:cNvSpPr>
            <a:spLocks noGrp="1"/>
          </p:cNvSpPr>
          <p:nvPr>
            <p:ph type="sldNum" sz="quarter" idx="12"/>
          </p:nvPr>
        </p:nvSpPr>
        <p:spPr/>
        <p:txBody>
          <a:bodyPr/>
          <a:lstStyle/>
          <a:p>
            <a:fld id="{70D3610E-E16A-44C9-AC3B-79AA416A4A9C}" type="slidenum">
              <a:rPr lang="zh-TW" altLang="en-US" smtClean="0"/>
              <a:t>37</a:t>
            </a:fld>
            <a:endParaRPr lang="zh-TW" altLang="en-US"/>
          </a:p>
        </p:txBody>
      </p:sp>
      <p:graphicFrame>
        <p:nvGraphicFramePr>
          <p:cNvPr id="4" name="內容版面配置區 9">
            <a:extLst>
              <a:ext uri="{FF2B5EF4-FFF2-40B4-BE49-F238E27FC236}">
                <a16:creationId xmlns:a16="http://schemas.microsoft.com/office/drawing/2014/main" id="{9E3E743F-35BA-451F-9CAB-E368EA2CAE19}"/>
              </a:ext>
            </a:extLst>
          </p:cNvPr>
          <p:cNvGraphicFramePr>
            <a:graphicFrameLocks/>
          </p:cNvGraphicFramePr>
          <p:nvPr/>
        </p:nvGraphicFramePr>
        <p:xfrm>
          <a:off x="398780" y="762000"/>
          <a:ext cx="7553960" cy="4788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0306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B513CCD-F4CF-45F1-BD8B-40C07A1D559D}"/>
              </a:ext>
            </a:extLst>
          </p:cNvPr>
          <p:cNvPicPr>
            <a:picLocks noChangeAspect="1"/>
          </p:cNvPicPr>
          <p:nvPr/>
        </p:nvPicPr>
        <p:blipFill>
          <a:blip r:embed="rId3"/>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p:txBody>
          <a:bodyPr>
            <a:normAutofit fontScale="90000"/>
          </a:bodyPr>
          <a:lstStyle/>
          <a:p>
            <a:pPr algn="ctr"/>
            <a:r>
              <a:rPr lang="zh-TW" altLang="en-US" sz="7200" dirty="0">
                <a:solidFill>
                  <a:srgbClr val="0070C0"/>
                </a:solidFill>
                <a:latin typeface="微軟正黑體" panose="020B0604030504040204" pitchFamily="34" charset="-120"/>
                <a:ea typeface="微軟正黑體" panose="020B0604030504040204" pitchFamily="34" charset="-120"/>
              </a:rPr>
              <a:t>強化客戶體驗</a:t>
            </a:r>
            <a:r>
              <a:rPr lang="en-US" altLang="zh-TW" sz="7200" dirty="0">
                <a:solidFill>
                  <a:srgbClr val="0070C0"/>
                </a:solidFill>
                <a:latin typeface="微軟正黑體" panose="020B0604030504040204" pitchFamily="34" charset="-120"/>
                <a:ea typeface="微軟正黑體" panose="020B0604030504040204" pitchFamily="34" charset="-120"/>
              </a:rPr>
              <a:t>(</a:t>
            </a:r>
            <a:r>
              <a:rPr lang="zh-TW" altLang="en-US" sz="7200" dirty="0">
                <a:solidFill>
                  <a:srgbClr val="0070C0"/>
                </a:solidFill>
                <a:latin typeface="微軟正黑體" panose="020B0604030504040204" pitchFamily="34" charset="-120"/>
                <a:ea typeface="微軟正黑體" panose="020B0604030504040204" pitchFamily="34" charset="-120"/>
              </a:rPr>
              <a:t>完整</a:t>
            </a:r>
            <a:r>
              <a:rPr lang="en-US" altLang="zh-TW" sz="7200" dirty="0">
                <a:solidFill>
                  <a:srgbClr val="0070C0"/>
                </a:solidFill>
                <a:latin typeface="微軟正黑體" panose="020B0604030504040204" pitchFamily="34" charset="-120"/>
                <a:ea typeface="微軟正黑體" panose="020B0604030504040204" pitchFamily="34" charset="-120"/>
              </a:rPr>
              <a:t>)</a:t>
            </a:r>
            <a:endParaRPr lang="zh-TW" altLang="en-US" sz="7200" dirty="0">
              <a:solidFill>
                <a:srgbClr val="0070C0"/>
              </a:solidFill>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58DE7A02-1518-45B3-B552-43E6BD7A981C}"/>
              </a:ext>
            </a:extLst>
          </p:cNvPr>
          <p:cNvSpPr>
            <a:spLocks noGrp="1"/>
          </p:cNvSpPr>
          <p:nvPr>
            <p:ph idx="1"/>
          </p:nvPr>
        </p:nvSpPr>
        <p:spPr>
          <a:xfrm>
            <a:off x="7369627" y="3105896"/>
            <a:ext cx="4256315" cy="3467661"/>
          </a:xfrm>
        </p:spPr>
        <p:txBody>
          <a:bodyPr>
            <a:normAutofit fontScale="70000" lnSpcReduction="20000"/>
          </a:bodyPr>
          <a:lstStyle/>
          <a:p>
            <a:r>
              <a:rPr lang="zh-TW" altLang="en-US" dirty="0">
                <a:latin typeface="微軟正黑體" panose="020B0604030504040204" pitchFamily="34" charset="-120"/>
                <a:ea typeface="微軟正黑體" panose="020B0604030504040204" pitchFamily="34" charset="-120"/>
              </a:rPr>
              <a:t>減輕客服壓力</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加速客服處理速度</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提升客戶滿意度</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協助人力缺口</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降低營運成本</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提高銷售能力</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提升金融科技實力，增加對數位銀行之競爭力</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BDC98756-80F6-4CE4-8910-89900A5139A7}"/>
              </a:ext>
            </a:extLst>
          </p:cNvPr>
          <p:cNvSpPr>
            <a:spLocks noGrp="1"/>
          </p:cNvSpPr>
          <p:nvPr>
            <p:ph type="sldNum" sz="quarter" idx="12"/>
          </p:nvPr>
        </p:nvSpPr>
        <p:spPr/>
        <p:txBody>
          <a:bodyPr/>
          <a:lstStyle/>
          <a:p>
            <a:fld id="{70D3610E-E16A-44C9-AC3B-79AA416A4A9C}" type="slidenum">
              <a:rPr lang="zh-TW" altLang="en-US" smtClean="0"/>
              <a:t>38</a:t>
            </a:fld>
            <a:endParaRPr lang="zh-TW" altLang="en-US"/>
          </a:p>
        </p:txBody>
      </p:sp>
      <p:sp>
        <p:nvSpPr>
          <p:cNvPr id="6" name="文字方塊 5">
            <a:extLst>
              <a:ext uri="{FF2B5EF4-FFF2-40B4-BE49-F238E27FC236}">
                <a16:creationId xmlns:a16="http://schemas.microsoft.com/office/drawing/2014/main" id="{B4264D1F-F960-4C3C-A85D-22261981FCE1}"/>
              </a:ext>
            </a:extLst>
          </p:cNvPr>
          <p:cNvSpPr txBox="1"/>
          <p:nvPr/>
        </p:nvSpPr>
        <p:spPr>
          <a:xfrm>
            <a:off x="5693228" y="1867346"/>
            <a:ext cx="6281058" cy="954107"/>
          </a:xfrm>
          <a:prstGeom prst="rect">
            <a:avLst/>
          </a:prstGeom>
          <a:noFill/>
        </p:spPr>
        <p:txBody>
          <a:bodyPr wrap="square" rtlCol="0">
            <a:spAutoFit/>
          </a:bodyPr>
          <a:lstStyle/>
          <a:p>
            <a:pPr algn="ctr"/>
            <a:r>
              <a:rPr lang="zh-TW" altLang="en-US" sz="2800" b="0" i="0" dirty="0">
                <a:solidFill>
                  <a:srgbClr val="0070C0"/>
                </a:solidFill>
                <a:effectLst/>
                <a:latin typeface="微軟正黑體" panose="020B0604030504040204" pitchFamily="34" charset="-120"/>
                <a:ea typeface="微軟正黑體" panose="020B0604030504040204" pitchFamily="34" charset="-120"/>
              </a:rPr>
              <a:t>提升客戶滿意度、降低成本，同時增加收入</a:t>
            </a:r>
            <a:endParaRPr lang="zh-TW" altLang="en-US" sz="2800" dirty="0">
              <a:solidFill>
                <a:srgbClr val="0070C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16528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8F93C7-91F5-4DD0-A3D9-F28045BC528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效益分析表</a:t>
            </a:r>
          </a:p>
        </p:txBody>
      </p:sp>
      <p:sp>
        <p:nvSpPr>
          <p:cNvPr id="3" name="內容版面配置區 2">
            <a:extLst>
              <a:ext uri="{FF2B5EF4-FFF2-40B4-BE49-F238E27FC236}">
                <a16:creationId xmlns:a16="http://schemas.microsoft.com/office/drawing/2014/main" id="{41337570-FC67-4FAB-B5DB-56253502BB6D}"/>
              </a:ext>
            </a:extLst>
          </p:cNvPr>
          <p:cNvSpPr>
            <a:spLocks noGrp="1"/>
          </p:cNvSpPr>
          <p:nvPr>
            <p:ph idx="1"/>
          </p:nvPr>
        </p:nvSpPr>
        <p:spPr/>
        <p:txBody>
          <a:bodyPr>
            <a:normAutofit fontScale="85000" lnSpcReduction="20000"/>
          </a:bodyPr>
          <a:lstStyle/>
          <a:p>
            <a:pPr>
              <a:buClr>
                <a:srgbClr val="0070C0"/>
              </a:buClr>
            </a:pPr>
            <a:r>
              <a:rPr lang="zh-TW" altLang="en-US" sz="3200" dirty="0">
                <a:solidFill>
                  <a:srgbClr val="0070C0"/>
                </a:solidFill>
                <a:latin typeface="微軟正黑體" panose="020B0604030504040204" pitchFamily="34" charset="-120"/>
                <a:ea typeface="微軟正黑體" panose="020B0604030504040204" pitchFamily="34" charset="-120"/>
              </a:rPr>
              <a:t>成本減少</a:t>
            </a:r>
            <a:r>
              <a:rPr lang="en-US" altLang="zh-TW" sz="3200" dirty="0">
                <a:solidFill>
                  <a:srgbClr val="0070C0"/>
                </a:solidFill>
                <a:latin typeface="微軟正黑體" panose="020B0604030504040204" pitchFamily="34" charset="-120"/>
                <a:ea typeface="微軟正黑體" panose="020B0604030504040204" pitchFamily="34" charset="-120"/>
              </a:rPr>
              <a:t>:</a:t>
            </a:r>
          </a:p>
          <a:p>
            <a:pPr lvl="1"/>
            <a:r>
              <a:rPr lang="zh-TW" altLang="en-US" dirty="0">
                <a:latin typeface="微軟正黑體" panose="020B0604030504040204" pitchFamily="34" charset="-120"/>
                <a:ea typeface="微軟正黑體" panose="020B0604030504040204" pitchFamily="34" charset="-120"/>
              </a:rPr>
              <a:t>加速整體客服服務速度所減少的成本</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減輕客服人員面對客戶時同時操作系統又需要聆聽客戶需求同時作業的壓力，降低客服人員負荷量所節省的成本</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人員離職重新招募所產生的招募成本</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新進人員訓練的訓練成本</a:t>
            </a:r>
            <a:endParaRPr lang="en-US" altLang="zh-TW" dirty="0">
              <a:latin typeface="微軟正黑體" panose="020B0604030504040204" pitchFamily="34" charset="-120"/>
              <a:ea typeface="微軟正黑體" panose="020B0604030504040204" pitchFamily="34" charset="-120"/>
            </a:endParaRPr>
          </a:p>
          <a:p>
            <a:pPr>
              <a:buClr>
                <a:srgbClr val="0070C0"/>
              </a:buClr>
            </a:pPr>
            <a:r>
              <a:rPr lang="zh-TW" altLang="en-US" sz="3200" dirty="0">
                <a:solidFill>
                  <a:srgbClr val="0070C0"/>
                </a:solidFill>
                <a:latin typeface="微軟正黑體" panose="020B0604030504040204" pitchFamily="34" charset="-120"/>
                <a:ea typeface="微軟正黑體" panose="020B0604030504040204" pitchFamily="34" charset="-120"/>
              </a:rPr>
              <a:t>提升客戶滿意度</a:t>
            </a:r>
            <a:r>
              <a:rPr lang="en-US" altLang="zh-TW" sz="3200" dirty="0">
                <a:solidFill>
                  <a:srgbClr val="0070C0"/>
                </a:solidFill>
                <a:latin typeface="微軟正黑體" panose="020B0604030504040204" pitchFamily="34" charset="-120"/>
                <a:ea typeface="微軟正黑體" panose="020B0604030504040204" pitchFamily="34" charset="-120"/>
              </a:rPr>
              <a:t>:</a:t>
            </a:r>
          </a:p>
          <a:p>
            <a:pPr lvl="1"/>
            <a:r>
              <a:rPr lang="zh-TW" altLang="en-US" dirty="0">
                <a:latin typeface="微軟正黑體" panose="020B0604030504040204" pitchFamily="34" charset="-120"/>
                <a:ea typeface="微軟正黑體" panose="020B0604030504040204" pitchFamily="34" charset="-120"/>
              </a:rPr>
              <a:t>客戶平均等待時間縮短</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客服人員不需要同時操作系統和與客戶溝通，可以專心解決客戶問題</a:t>
            </a:r>
            <a:endParaRPr lang="en-US" altLang="zh-TW" dirty="0">
              <a:latin typeface="微軟正黑體" panose="020B0604030504040204" pitchFamily="34" charset="-120"/>
              <a:ea typeface="微軟正黑體" panose="020B0604030504040204" pitchFamily="34" charset="-120"/>
            </a:endParaRPr>
          </a:p>
          <a:p>
            <a:pPr lvl="1"/>
            <a:r>
              <a:rPr lang="zh-TW" altLang="en-US" dirty="0">
                <a:latin typeface="微軟正黑體" panose="020B0604030504040204" pitchFamily="34" charset="-120"/>
                <a:ea typeface="微軟正黑體" panose="020B0604030504040204" pitchFamily="34" charset="-120"/>
              </a:rPr>
              <a:t>客服系統能夠更準確或是輔助找出客戶問題的分類</a:t>
            </a:r>
            <a:endParaRPr lang="en-US" altLang="zh-TW" dirty="0">
              <a:latin typeface="微軟正黑體" panose="020B0604030504040204" pitchFamily="34" charset="-120"/>
              <a:ea typeface="微軟正黑體" panose="020B0604030504040204" pitchFamily="34" charset="-120"/>
            </a:endParaRPr>
          </a:p>
          <a:p>
            <a:pPr lvl="1"/>
            <a:endParaRPr lang="en-US" altLang="zh-TW"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087B2885-3BC2-4345-8C64-B1AD2676A407}"/>
              </a:ext>
            </a:extLst>
          </p:cNvPr>
          <p:cNvSpPr>
            <a:spLocks noGrp="1"/>
          </p:cNvSpPr>
          <p:nvPr>
            <p:ph type="sldNum" sz="quarter" idx="12"/>
          </p:nvPr>
        </p:nvSpPr>
        <p:spPr/>
        <p:txBody>
          <a:bodyPr/>
          <a:lstStyle/>
          <a:p>
            <a:fld id="{70D3610E-E16A-44C9-AC3B-79AA416A4A9C}" type="slidenum">
              <a:rPr lang="zh-TW" altLang="en-US" smtClean="0"/>
              <a:t>39</a:t>
            </a:fld>
            <a:endParaRPr lang="zh-TW" altLang="en-US"/>
          </a:p>
        </p:txBody>
      </p:sp>
    </p:spTree>
    <p:extLst>
      <p:ext uri="{BB962C8B-B14F-4D97-AF65-F5344CB8AC3E}">
        <p14:creationId xmlns:p14="http://schemas.microsoft.com/office/powerpoint/2010/main" val="3738165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未來</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發展趨勢</a:t>
            </a:r>
          </a:p>
        </p:txBody>
      </p:sp>
      <p:sp>
        <p:nvSpPr>
          <p:cNvPr id="3" name="內容版面配置區 2">
            <a:extLst>
              <a:ext uri="{FF2B5EF4-FFF2-40B4-BE49-F238E27FC236}">
                <a16:creationId xmlns:a16="http://schemas.microsoft.com/office/drawing/2014/main" id="{58DE7A02-1518-45B3-B552-43E6BD7A981C}"/>
              </a:ext>
            </a:extLst>
          </p:cNvPr>
          <p:cNvSpPr>
            <a:spLocks noGrp="1"/>
          </p:cNvSpPr>
          <p:nvPr>
            <p:ph idx="1"/>
          </p:nvPr>
        </p:nvSpPr>
        <p:spPr>
          <a:xfrm>
            <a:off x="6784702" y="1818718"/>
            <a:ext cx="4569097" cy="4351338"/>
          </a:xfrm>
        </p:spPr>
        <p:txBody>
          <a:bodyPr>
            <a:normAutofit fontScale="77500" lnSpcReduction="20000"/>
          </a:bodyPr>
          <a:lstStyle/>
          <a:p>
            <a:pPr>
              <a:buClr>
                <a:srgbClr val="0070C0"/>
              </a:buClr>
            </a:pPr>
            <a:r>
              <a:rPr lang="zh-TW" altLang="en-US" sz="3900" dirty="0">
                <a:solidFill>
                  <a:srgbClr val="0070C0"/>
                </a:solidFill>
                <a:latin typeface="微軟正黑體" panose="020B0604030504040204" pitchFamily="34" charset="-120"/>
                <a:ea typeface="微軟正黑體" panose="020B0604030504040204" pitchFamily="34" charset="-120"/>
              </a:rPr>
              <a:t>更像人，更懂人</a:t>
            </a:r>
            <a:endParaRPr lang="en-US" altLang="zh-TW" sz="3900" dirty="0">
              <a:solidFill>
                <a:srgbClr val="0070C0"/>
              </a:solidFill>
              <a:latin typeface="微軟正黑體" panose="020B0604030504040204" pitchFamily="34" charset="-120"/>
              <a:ea typeface="微軟正黑體" panose="020B0604030504040204" pitchFamily="34" charset="-120"/>
            </a:endParaRPr>
          </a:p>
          <a:p>
            <a:pPr lvl="1"/>
            <a:r>
              <a:rPr lang="en-US" altLang="zh-TW" sz="2200" dirty="0">
                <a:solidFill>
                  <a:srgbClr val="333333"/>
                </a:solidFill>
                <a:latin typeface="微軟正黑體" panose="020B0604030504040204" pitchFamily="34" charset="-120"/>
                <a:ea typeface="微軟正黑體" panose="020B0604030504040204" pitchFamily="34" charset="-120"/>
              </a:rPr>
              <a:t>AI</a:t>
            </a:r>
            <a:r>
              <a:rPr lang="zh-TW" altLang="en-US" sz="2200" dirty="0">
                <a:solidFill>
                  <a:srgbClr val="333333"/>
                </a:solidFill>
                <a:latin typeface="微軟正黑體" panose="020B0604030504040204" pitchFamily="34" charset="-120"/>
                <a:ea typeface="微軟正黑體" panose="020B0604030504040204" pitchFamily="34" charset="-120"/>
              </a:rPr>
              <a:t>取代螢幕成為新介面</a:t>
            </a:r>
            <a:endParaRPr lang="en-US" altLang="zh-TW" sz="2200" dirty="0">
              <a:solidFill>
                <a:srgbClr val="333333"/>
              </a:solidFill>
              <a:latin typeface="微軟正黑體" panose="020B0604030504040204" pitchFamily="34" charset="-120"/>
              <a:ea typeface="微軟正黑體" panose="020B0604030504040204" pitchFamily="34" charset="-120"/>
            </a:endParaRPr>
          </a:p>
          <a:p>
            <a:pPr lvl="1"/>
            <a:r>
              <a:rPr lang="zh-TW" altLang="en-US" sz="2200" dirty="0">
                <a:solidFill>
                  <a:srgbClr val="333333"/>
                </a:solidFill>
                <a:latin typeface="微軟正黑體" panose="020B0604030504040204" pitchFamily="34" charset="-120"/>
                <a:ea typeface="微軟正黑體" panose="020B0604030504040204" pitchFamily="34" charset="-120"/>
              </a:rPr>
              <a:t>智慧喇叭、自動駕車系統、虛擬語音助理</a:t>
            </a:r>
            <a:endParaRPr lang="en-US" altLang="zh-TW" sz="2200" dirty="0">
              <a:solidFill>
                <a:srgbClr val="333333"/>
              </a:solidFill>
              <a:latin typeface="微軟正黑體" panose="020B0604030504040204" pitchFamily="34" charset="-120"/>
              <a:ea typeface="微軟正黑體" panose="020B0604030504040204" pitchFamily="34" charset="-120"/>
            </a:endParaRPr>
          </a:p>
          <a:p>
            <a:pPr lvl="1"/>
            <a:r>
              <a:rPr lang="zh-TW" altLang="en-US" sz="2200" dirty="0">
                <a:solidFill>
                  <a:srgbClr val="333333"/>
                </a:solidFill>
                <a:latin typeface="微軟正黑體" panose="020B0604030504040204" pitchFamily="34" charset="-120"/>
                <a:ea typeface="微軟正黑體" panose="020B0604030504040204" pitchFamily="34" charset="-120"/>
              </a:rPr>
              <a:t>自然語言處理、機器學習</a:t>
            </a:r>
            <a:endParaRPr lang="en-US" altLang="zh-TW" sz="2200" dirty="0">
              <a:solidFill>
                <a:srgbClr val="333333"/>
              </a:solidFill>
              <a:latin typeface="微軟正黑體" panose="020B0604030504040204" pitchFamily="34" charset="-120"/>
              <a:ea typeface="微軟正黑體" panose="020B0604030504040204" pitchFamily="34" charset="-120"/>
            </a:endParaRPr>
          </a:p>
          <a:p>
            <a:pPr>
              <a:buClr>
                <a:srgbClr val="0070C0"/>
              </a:buClr>
            </a:pPr>
            <a:r>
              <a:rPr lang="en-US" altLang="zh-TW" sz="3900" dirty="0">
                <a:solidFill>
                  <a:srgbClr val="0070C0"/>
                </a:solidFill>
                <a:latin typeface="微軟正黑體" panose="020B0604030504040204" pitchFamily="34" charset="-120"/>
                <a:ea typeface="微軟正黑體" panose="020B0604030504040204" pitchFamily="34" charset="-120"/>
              </a:rPr>
              <a:t>AI </a:t>
            </a:r>
            <a:r>
              <a:rPr lang="zh-TW" altLang="en-US" sz="3900" dirty="0">
                <a:solidFill>
                  <a:srgbClr val="0070C0"/>
                </a:solidFill>
                <a:latin typeface="微軟正黑體" panose="020B0604030504040204" pitchFamily="34" charset="-120"/>
                <a:ea typeface="微軟正黑體" panose="020B0604030504040204" pitchFamily="34" charset="-120"/>
              </a:rPr>
              <a:t>於各行業垂直領域應用具有巨大的潛力</a:t>
            </a:r>
            <a:endParaRPr lang="en-US" altLang="zh-TW" sz="3900" dirty="0">
              <a:solidFill>
                <a:srgbClr val="0070C0"/>
              </a:solidFill>
              <a:latin typeface="微軟正黑體" panose="020B0604030504040204" pitchFamily="34" charset="-120"/>
              <a:ea typeface="微軟正黑體" panose="020B0604030504040204" pitchFamily="34" charset="-120"/>
            </a:endParaRPr>
          </a:p>
          <a:p>
            <a:pPr lvl="1"/>
            <a:r>
              <a:rPr lang="zh-TW" altLang="en-US" sz="2200" b="0" i="0" dirty="0">
                <a:solidFill>
                  <a:srgbClr val="000000"/>
                </a:solidFill>
                <a:effectLst/>
                <a:latin typeface="微軟正黑體" panose="020B0604030504040204" pitchFamily="34" charset="-120"/>
                <a:ea typeface="微軟正黑體" panose="020B0604030504040204" pitchFamily="34" charset="-120"/>
              </a:rPr>
              <a:t>尤其是改善對終端消費者服務</a:t>
            </a:r>
            <a:endParaRPr lang="en-US" altLang="zh-TW" sz="2200" b="0" i="0" dirty="0">
              <a:solidFill>
                <a:srgbClr val="000000"/>
              </a:solidFill>
              <a:effectLst/>
              <a:latin typeface="微軟正黑體" panose="020B0604030504040204" pitchFamily="34" charset="-120"/>
              <a:ea typeface="微軟正黑體" panose="020B0604030504040204" pitchFamily="34" charset="-120"/>
            </a:endParaRPr>
          </a:p>
          <a:p>
            <a:pPr lvl="1"/>
            <a:r>
              <a:rPr lang="zh-TW" altLang="en-US" sz="2200" i="0" dirty="0">
                <a:solidFill>
                  <a:srgbClr val="333333"/>
                </a:solidFill>
                <a:effectLst/>
                <a:latin typeface="微軟正黑體" panose="020B0604030504040204" pitchFamily="34" charset="-120"/>
                <a:ea typeface="微軟正黑體" panose="020B0604030504040204" pitchFamily="34" charset="-120"/>
              </a:rPr>
              <a:t>加速白領工作自動化</a:t>
            </a:r>
            <a:endParaRPr lang="en-US" altLang="zh-TW" sz="2200" i="0" dirty="0">
              <a:solidFill>
                <a:srgbClr val="333333"/>
              </a:solidFill>
              <a:effectLst/>
              <a:latin typeface="微軟正黑體" panose="020B0604030504040204" pitchFamily="34" charset="-120"/>
              <a:ea typeface="微軟正黑體" panose="020B0604030504040204" pitchFamily="34" charset="-120"/>
            </a:endParaRPr>
          </a:p>
          <a:p>
            <a:endParaRPr lang="en-US" altLang="zh-TW" sz="3600" dirty="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a:extLst>
              <a:ext uri="{FF2B5EF4-FFF2-40B4-BE49-F238E27FC236}">
                <a16:creationId xmlns:a16="http://schemas.microsoft.com/office/drawing/2014/main" id="{9D664E41-6A3E-46BA-8DFD-5B50646C1CC9}"/>
              </a:ext>
            </a:extLst>
          </p:cNvPr>
          <p:cNvSpPr>
            <a:spLocks noGrp="1"/>
          </p:cNvSpPr>
          <p:nvPr>
            <p:ph type="sldNum" sz="quarter" idx="12"/>
          </p:nvPr>
        </p:nvSpPr>
        <p:spPr/>
        <p:txBody>
          <a:bodyPr/>
          <a:lstStyle/>
          <a:p>
            <a:fld id="{70D3610E-E16A-44C9-AC3B-79AA416A4A9C}" type="slidenum">
              <a:rPr lang="zh-TW" altLang="en-US" smtClean="0"/>
              <a:t>4</a:t>
            </a:fld>
            <a:endParaRPr lang="zh-TW" altLang="en-US"/>
          </a:p>
        </p:txBody>
      </p:sp>
      <p:sp>
        <p:nvSpPr>
          <p:cNvPr id="8" name="文字方塊 7">
            <a:extLst>
              <a:ext uri="{FF2B5EF4-FFF2-40B4-BE49-F238E27FC236}">
                <a16:creationId xmlns:a16="http://schemas.microsoft.com/office/drawing/2014/main" id="{D3AB0794-54F4-4B20-B3CA-B94CA160ADB8}"/>
              </a:ext>
            </a:extLst>
          </p:cNvPr>
          <p:cNvSpPr txBox="1"/>
          <p:nvPr/>
        </p:nvSpPr>
        <p:spPr>
          <a:xfrm>
            <a:off x="3539606" y="6298087"/>
            <a:ext cx="1816523" cy="253916"/>
          </a:xfrm>
          <a:prstGeom prst="rect">
            <a:avLst/>
          </a:prstGeom>
          <a:noFill/>
        </p:spPr>
        <p:txBody>
          <a:bodyPr wrap="none" rtlCol="0">
            <a:spAutoFit/>
          </a:bodyPr>
          <a:lstStyle/>
          <a:p>
            <a:r>
              <a:rPr lang="zh-TW" altLang="en-US" sz="1050" dirty="0">
                <a:latin typeface="微軟正黑體" panose="020B0604030504040204" pitchFamily="34" charset="-120"/>
                <a:ea typeface="微軟正黑體" panose="020B0604030504040204" pitchFamily="34" charset="-120"/>
              </a:rPr>
              <a:t>資料來源</a:t>
            </a:r>
            <a:r>
              <a:rPr lang="en-US" altLang="zh-TW" sz="1050" dirty="0">
                <a:latin typeface="微軟正黑體" panose="020B0604030504040204" pitchFamily="34" charset="-120"/>
                <a:ea typeface="微軟正黑體" panose="020B0604030504040204" pitchFamily="34" charset="-120"/>
              </a:rPr>
              <a:t>:</a:t>
            </a:r>
            <a:r>
              <a:rPr lang="zh-TW" altLang="en-US" sz="1050" dirty="0">
                <a:latin typeface="微軟正黑體" panose="020B0604030504040204" pitchFamily="34" charset="-120"/>
                <a:ea typeface="微軟正黑體" panose="020B0604030504040204" pitchFamily="34" charset="-120"/>
              </a:rPr>
              <a:t>市調機構 </a:t>
            </a:r>
            <a:r>
              <a:rPr lang="en-US" altLang="zh-TW" sz="1050" dirty="0" err="1">
                <a:latin typeface="微軟正黑體" panose="020B0604030504040204" pitchFamily="34" charset="-120"/>
                <a:ea typeface="微軟正黑體" panose="020B0604030504040204" pitchFamily="34" charset="-120"/>
              </a:rPr>
              <a:t>Tractica</a:t>
            </a:r>
            <a:endParaRPr lang="zh-TW" altLang="en-US" sz="1050"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DA1BF113-38FD-49CA-8578-3AB852D85E0E}"/>
              </a:ext>
            </a:extLst>
          </p:cNvPr>
          <p:cNvSpPr txBox="1"/>
          <p:nvPr/>
        </p:nvSpPr>
        <p:spPr>
          <a:xfrm>
            <a:off x="591684" y="1763486"/>
            <a:ext cx="1195322" cy="307777"/>
          </a:xfrm>
          <a:prstGeom prst="rect">
            <a:avLst/>
          </a:prstGeom>
          <a:noFill/>
        </p:spPr>
        <p:txBody>
          <a:bodyPr wrap="square" rtlCol="0">
            <a:spAutoFit/>
          </a:bodyPr>
          <a:lstStyle/>
          <a:p>
            <a:r>
              <a:rPr lang="en-US" altLang="zh-TW" sz="1400" dirty="0"/>
              <a:t>($</a:t>
            </a:r>
            <a:r>
              <a:rPr lang="zh-TW" altLang="en-US" sz="1400" dirty="0"/>
              <a:t> </a:t>
            </a:r>
            <a:r>
              <a:rPr lang="en-US" altLang="zh-TW" sz="1400" dirty="0"/>
              <a:t>millions)</a:t>
            </a:r>
            <a:endParaRPr lang="zh-TW" altLang="en-US" sz="1400" dirty="0"/>
          </a:p>
        </p:txBody>
      </p:sp>
      <p:graphicFrame>
        <p:nvGraphicFramePr>
          <p:cNvPr id="17" name="圖表 16">
            <a:extLst>
              <a:ext uri="{FF2B5EF4-FFF2-40B4-BE49-F238E27FC236}">
                <a16:creationId xmlns:a16="http://schemas.microsoft.com/office/drawing/2014/main" id="{4FD4D994-F0AC-48AF-A205-2B59B4591D55}"/>
              </a:ext>
            </a:extLst>
          </p:cNvPr>
          <p:cNvGraphicFramePr/>
          <p:nvPr>
            <p:extLst>
              <p:ext uri="{D42A27DB-BD31-4B8C-83A1-F6EECF244321}">
                <p14:modId xmlns:p14="http://schemas.microsoft.com/office/powerpoint/2010/main" val="1384716976"/>
              </p:ext>
            </p:extLst>
          </p:nvPr>
        </p:nvGraphicFramePr>
        <p:xfrm>
          <a:off x="613456" y="1536410"/>
          <a:ext cx="4923744" cy="5015593"/>
        </p:xfrm>
        <a:graphic>
          <a:graphicData uri="http://schemas.openxmlformats.org/drawingml/2006/chart">
            <c:chart xmlns:c="http://schemas.openxmlformats.org/drawingml/2006/chart" xmlns:r="http://schemas.openxmlformats.org/officeDocument/2006/relationships" r:id="rId3"/>
          </a:graphicData>
        </a:graphic>
      </p:graphicFrame>
      <p:sp>
        <p:nvSpPr>
          <p:cNvPr id="18" name="箭號: 向右 17">
            <a:extLst>
              <a:ext uri="{FF2B5EF4-FFF2-40B4-BE49-F238E27FC236}">
                <a16:creationId xmlns:a16="http://schemas.microsoft.com/office/drawing/2014/main" id="{84956812-547F-4927-A204-121122A818EC}"/>
              </a:ext>
            </a:extLst>
          </p:cNvPr>
          <p:cNvSpPr/>
          <p:nvPr/>
        </p:nvSpPr>
        <p:spPr>
          <a:xfrm rot="19349450">
            <a:off x="2083247" y="2505036"/>
            <a:ext cx="2201877" cy="799907"/>
          </a:xfrm>
          <a:prstGeom prst="rightArrow">
            <a:avLst>
              <a:gd name="adj1" fmla="val 50000"/>
              <a:gd name="adj2" fmla="val 70495"/>
            </a:avLst>
          </a:prstGeom>
          <a:solidFill>
            <a:srgbClr val="0070C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0070C0"/>
              </a:solidFill>
            </a:endParaRPr>
          </a:p>
        </p:txBody>
      </p:sp>
    </p:spTree>
    <p:extLst>
      <p:ext uri="{BB962C8B-B14F-4D97-AF65-F5344CB8AC3E}">
        <p14:creationId xmlns:p14="http://schemas.microsoft.com/office/powerpoint/2010/main" val="492154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C41B1BA-AC99-4832-947D-33B288BEF533}"/>
              </a:ext>
            </a:extLst>
          </p:cNvPr>
          <p:cNvSpPr/>
          <p:nvPr/>
        </p:nvSpPr>
        <p:spPr>
          <a:xfrm>
            <a:off x="-1" y="-940"/>
            <a:ext cx="12192001" cy="6858939"/>
          </a:xfrm>
          <a:prstGeom prst="rect">
            <a:avLst/>
          </a:prstGeom>
          <a:blipFill dpi="0" rotWithShape="1">
            <a:blip r:embed="rId3"/>
            <a:srcRect/>
            <a:stretch>
              <a:fillRect l="-2494" t="-1" r="-314" b="-27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1F3589A8-4E36-4644-B3E7-0F91A77B2D12}"/>
              </a:ext>
            </a:extLst>
          </p:cNvPr>
          <p:cNvSpPr/>
          <p:nvPr/>
        </p:nvSpPr>
        <p:spPr>
          <a:xfrm>
            <a:off x="0" y="558800"/>
            <a:ext cx="12192000" cy="5740400"/>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a:xfrm>
            <a:off x="526087" y="659508"/>
            <a:ext cx="11133624" cy="562073"/>
          </a:xfrm>
        </p:spPr>
        <p:txBody>
          <a:bodyPr>
            <a:normAutofit fontScale="90000"/>
          </a:bodyPr>
          <a:lstStyle/>
          <a:p>
            <a:r>
              <a:rPr lang="zh-TW" altLang="en-US"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改進方向</a:t>
            </a:r>
          </a:p>
        </p:txBody>
      </p:sp>
      <p:sp>
        <p:nvSpPr>
          <p:cNvPr id="3" name="內容版面配置區 2">
            <a:extLst>
              <a:ext uri="{FF2B5EF4-FFF2-40B4-BE49-F238E27FC236}">
                <a16:creationId xmlns:a16="http://schemas.microsoft.com/office/drawing/2014/main" id="{58DE7A02-1518-45B3-B552-43E6BD7A981C}"/>
              </a:ext>
            </a:extLst>
          </p:cNvPr>
          <p:cNvSpPr>
            <a:spLocks noGrp="1"/>
          </p:cNvSpPr>
          <p:nvPr>
            <p:ph idx="1"/>
          </p:nvPr>
        </p:nvSpPr>
        <p:spPr>
          <a:xfrm>
            <a:off x="838200" y="1884363"/>
            <a:ext cx="9565640" cy="3358197"/>
          </a:xfrm>
          <a:noFill/>
        </p:spPr>
        <p:txBody>
          <a:bodyPr>
            <a:normAutofit/>
          </a:bodyPr>
          <a:lstStyle/>
          <a:p>
            <a:pPr marL="0" indent="0">
              <a:buNone/>
            </a:pPr>
            <a:r>
              <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1.</a:t>
            </a:r>
            <a:r>
              <a:rPr lang="zh-TW" altLang="en-US"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客服資料集更新</a:t>
            </a:r>
            <a:endPar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marL="0" indent="0">
              <a:buNone/>
            </a:pPr>
            <a:r>
              <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a:t>
            </a:r>
            <a:r>
              <a:rPr lang="zh-TW" altLang="en-US"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r>
              <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ASR</a:t>
            </a:r>
          </a:p>
          <a:p>
            <a:pPr marL="0" indent="0">
              <a:buNone/>
            </a:pPr>
            <a:r>
              <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3.</a:t>
            </a:r>
            <a:r>
              <a:rPr lang="zh-TW" altLang="en-US"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遇到分類錯誤時的處理情況</a:t>
            </a:r>
            <a:endPar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D454256B-E04D-457D-B975-DDED152C23C2}"/>
              </a:ext>
            </a:extLst>
          </p:cNvPr>
          <p:cNvSpPr>
            <a:spLocks noGrp="1"/>
          </p:cNvSpPr>
          <p:nvPr>
            <p:ph type="sldNum" sz="quarter" idx="12"/>
          </p:nvPr>
        </p:nvSpPr>
        <p:spPr/>
        <p:txBody>
          <a:bodyPr/>
          <a:lstStyle/>
          <a:p>
            <a:fld id="{70D3610E-E16A-44C9-AC3B-79AA416A4A9C}" type="slidenum">
              <a:rPr lang="zh-TW" altLang="en-US" smtClean="0"/>
              <a:t>40</a:t>
            </a:fld>
            <a:endParaRPr lang="zh-TW" altLang="en-US"/>
          </a:p>
        </p:txBody>
      </p:sp>
    </p:spTree>
    <p:extLst>
      <p:ext uri="{BB962C8B-B14F-4D97-AF65-F5344CB8AC3E}">
        <p14:creationId xmlns:p14="http://schemas.microsoft.com/office/powerpoint/2010/main" val="31610226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C41B1BA-AC99-4832-947D-33B288BEF533}"/>
              </a:ext>
            </a:extLst>
          </p:cNvPr>
          <p:cNvSpPr/>
          <p:nvPr/>
        </p:nvSpPr>
        <p:spPr>
          <a:xfrm>
            <a:off x="-1" y="-940"/>
            <a:ext cx="12192001" cy="6858939"/>
          </a:xfrm>
          <a:prstGeom prst="rect">
            <a:avLst/>
          </a:prstGeom>
          <a:blipFill dpi="0" rotWithShape="1">
            <a:blip r:embed="rId3"/>
            <a:srcRect/>
            <a:stretch>
              <a:fillRect l="-2494" t="-1" r="-314" b="-27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1F3589A8-4E36-4644-B3E7-0F91A77B2D12}"/>
              </a:ext>
            </a:extLst>
          </p:cNvPr>
          <p:cNvSpPr/>
          <p:nvPr/>
        </p:nvSpPr>
        <p:spPr>
          <a:xfrm>
            <a:off x="0" y="558800"/>
            <a:ext cx="12192000" cy="5740400"/>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a:xfrm>
            <a:off x="526087" y="659508"/>
            <a:ext cx="11133624" cy="562073"/>
          </a:xfrm>
        </p:spPr>
        <p:txBody>
          <a:bodyPr>
            <a:normAutofit fontScale="90000"/>
          </a:bodyPr>
          <a:lstStyle/>
          <a:p>
            <a:pPr marL="0" indent="0">
              <a:buNone/>
            </a:pPr>
            <a:r>
              <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1.</a:t>
            </a:r>
            <a:r>
              <a:rPr lang="zh-TW" altLang="en-US"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客服資料集更新</a:t>
            </a:r>
            <a:endPar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58DE7A02-1518-45B3-B552-43E6BD7A981C}"/>
              </a:ext>
            </a:extLst>
          </p:cNvPr>
          <p:cNvSpPr>
            <a:spLocks noGrp="1"/>
          </p:cNvSpPr>
          <p:nvPr>
            <p:ph idx="1"/>
          </p:nvPr>
        </p:nvSpPr>
        <p:spPr>
          <a:xfrm>
            <a:off x="838200" y="1884363"/>
            <a:ext cx="9565640" cy="3358197"/>
          </a:xfrm>
          <a:noFill/>
        </p:spPr>
        <p:txBody>
          <a:bodyPr>
            <a:normAutofit/>
          </a:bodyPr>
          <a:lstStyle/>
          <a:p>
            <a:pPr>
              <a:buClr>
                <a:schemeClr val="bg1"/>
              </a:buClr>
            </a:pPr>
            <a:r>
              <a:rPr lang="zh-TW" altLang="en-US"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目前使用銀行官網的</a:t>
            </a:r>
            <a:r>
              <a:rPr lang="en-US" altLang="zh-TW"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FAQ</a:t>
            </a:r>
          </a:p>
          <a:p>
            <a:pPr>
              <a:buClr>
                <a:schemeClr val="bg1"/>
              </a:buClr>
            </a:pPr>
            <a:r>
              <a:rPr lang="zh-TW" altLang="en-US"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以後期望可以拿到顧客實際的語音資料</a:t>
            </a:r>
            <a:endParaRPr lang="en-US" altLang="zh-TW"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buClr>
                <a:schemeClr val="bg1"/>
              </a:buClr>
            </a:pPr>
            <a:r>
              <a:rPr lang="zh-TW" altLang="en-US"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之後可以定期更新資料集提升預測的準確率</a:t>
            </a:r>
            <a:endParaRPr lang="en-US" altLang="zh-TW"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4746EF88-6E3E-47AD-BC9B-FBC245FEB323}"/>
              </a:ext>
            </a:extLst>
          </p:cNvPr>
          <p:cNvSpPr>
            <a:spLocks noGrp="1"/>
          </p:cNvSpPr>
          <p:nvPr>
            <p:ph type="sldNum" sz="quarter" idx="12"/>
          </p:nvPr>
        </p:nvSpPr>
        <p:spPr/>
        <p:txBody>
          <a:bodyPr/>
          <a:lstStyle/>
          <a:p>
            <a:fld id="{70D3610E-E16A-44C9-AC3B-79AA416A4A9C}" type="slidenum">
              <a:rPr lang="zh-TW" altLang="en-US" smtClean="0"/>
              <a:t>41</a:t>
            </a:fld>
            <a:endParaRPr lang="zh-TW" altLang="en-US"/>
          </a:p>
        </p:txBody>
      </p:sp>
    </p:spTree>
    <p:extLst>
      <p:ext uri="{BB962C8B-B14F-4D97-AF65-F5344CB8AC3E}">
        <p14:creationId xmlns:p14="http://schemas.microsoft.com/office/powerpoint/2010/main" val="3236900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C41B1BA-AC99-4832-947D-33B288BEF533}"/>
              </a:ext>
            </a:extLst>
          </p:cNvPr>
          <p:cNvSpPr/>
          <p:nvPr/>
        </p:nvSpPr>
        <p:spPr>
          <a:xfrm>
            <a:off x="-1" y="-940"/>
            <a:ext cx="12192001" cy="6858939"/>
          </a:xfrm>
          <a:prstGeom prst="rect">
            <a:avLst/>
          </a:prstGeom>
          <a:blipFill dpi="0" rotWithShape="1">
            <a:blip r:embed="rId3"/>
            <a:srcRect/>
            <a:stretch>
              <a:fillRect l="-2494" t="-1" r="-314" b="-27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1F3589A8-4E36-4644-B3E7-0F91A77B2D12}"/>
              </a:ext>
            </a:extLst>
          </p:cNvPr>
          <p:cNvSpPr/>
          <p:nvPr/>
        </p:nvSpPr>
        <p:spPr>
          <a:xfrm>
            <a:off x="0" y="558800"/>
            <a:ext cx="12192000" cy="5740400"/>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a:xfrm>
            <a:off x="526087" y="680392"/>
            <a:ext cx="11133624" cy="562073"/>
          </a:xfrm>
        </p:spPr>
        <p:txBody>
          <a:bodyPr>
            <a:normAutofit fontScale="90000"/>
          </a:bodyPr>
          <a:lstStyle/>
          <a:p>
            <a:pPr marL="0" indent="0">
              <a:buNone/>
            </a:pPr>
            <a:r>
              <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2.ASR</a:t>
            </a:r>
          </a:p>
        </p:txBody>
      </p:sp>
      <p:sp>
        <p:nvSpPr>
          <p:cNvPr id="3" name="內容版面配置區 2">
            <a:extLst>
              <a:ext uri="{FF2B5EF4-FFF2-40B4-BE49-F238E27FC236}">
                <a16:creationId xmlns:a16="http://schemas.microsoft.com/office/drawing/2014/main" id="{58DE7A02-1518-45B3-B552-43E6BD7A981C}"/>
              </a:ext>
            </a:extLst>
          </p:cNvPr>
          <p:cNvSpPr>
            <a:spLocks noGrp="1"/>
          </p:cNvSpPr>
          <p:nvPr>
            <p:ph idx="1"/>
          </p:nvPr>
        </p:nvSpPr>
        <p:spPr>
          <a:xfrm>
            <a:off x="838200" y="1884363"/>
            <a:ext cx="9565640" cy="3358197"/>
          </a:xfrm>
          <a:noFill/>
        </p:spPr>
        <p:txBody>
          <a:bodyPr>
            <a:normAutofit/>
          </a:bodyPr>
          <a:lstStyle/>
          <a:p>
            <a:pPr>
              <a:buClr>
                <a:schemeClr val="bg1"/>
              </a:buClr>
            </a:pPr>
            <a:r>
              <a:rPr lang="zh-TW" altLang="en-US"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目前使用</a:t>
            </a:r>
            <a:r>
              <a:rPr lang="en-US" altLang="zh-TW"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google API</a:t>
            </a:r>
            <a:r>
              <a:rPr lang="zh-TW" altLang="en-US"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但是無法離線使用</a:t>
            </a:r>
            <a:endParaRPr lang="en-US" altLang="zh-TW"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buClr>
                <a:schemeClr val="bg1"/>
              </a:buClr>
            </a:pPr>
            <a:r>
              <a:rPr lang="zh-TW" altLang="en-US"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有使用支援離線使用的語音轉文字模型，但是效果不佳</a:t>
            </a:r>
            <a:endParaRPr lang="en-US" altLang="zh-TW"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8" name="投影片編號版面配置區 7">
            <a:extLst>
              <a:ext uri="{FF2B5EF4-FFF2-40B4-BE49-F238E27FC236}">
                <a16:creationId xmlns:a16="http://schemas.microsoft.com/office/drawing/2014/main" id="{49799A4A-88EE-4B41-A06A-FC7E2C64F445}"/>
              </a:ext>
            </a:extLst>
          </p:cNvPr>
          <p:cNvSpPr>
            <a:spLocks noGrp="1"/>
          </p:cNvSpPr>
          <p:nvPr>
            <p:ph type="sldNum" sz="quarter" idx="12"/>
          </p:nvPr>
        </p:nvSpPr>
        <p:spPr/>
        <p:txBody>
          <a:bodyPr/>
          <a:lstStyle/>
          <a:p>
            <a:fld id="{70D3610E-E16A-44C9-AC3B-79AA416A4A9C}" type="slidenum">
              <a:rPr lang="zh-TW" altLang="en-US" smtClean="0"/>
              <a:t>42</a:t>
            </a:fld>
            <a:endParaRPr lang="zh-TW" altLang="en-US"/>
          </a:p>
        </p:txBody>
      </p:sp>
      <p:pic>
        <p:nvPicPr>
          <p:cNvPr id="7" name="圖片 6">
            <a:extLst>
              <a:ext uri="{FF2B5EF4-FFF2-40B4-BE49-F238E27FC236}">
                <a16:creationId xmlns:a16="http://schemas.microsoft.com/office/drawing/2014/main" id="{42150FCD-D82C-4CEB-ADBA-EFC8FB484EF4}"/>
              </a:ext>
            </a:extLst>
          </p:cNvPr>
          <p:cNvPicPr/>
          <p:nvPr/>
        </p:nvPicPr>
        <p:blipFill>
          <a:blip r:embed="rId4"/>
          <a:stretch>
            <a:fillRect/>
          </a:stretch>
        </p:blipFill>
        <p:spPr>
          <a:xfrm>
            <a:off x="1323862" y="3730233"/>
            <a:ext cx="10029938" cy="1178572"/>
          </a:xfrm>
          <a:prstGeom prst="rect">
            <a:avLst/>
          </a:prstGeom>
        </p:spPr>
      </p:pic>
      <p:sp>
        <p:nvSpPr>
          <p:cNvPr id="5" name="文字方塊 4">
            <a:extLst>
              <a:ext uri="{FF2B5EF4-FFF2-40B4-BE49-F238E27FC236}">
                <a16:creationId xmlns:a16="http://schemas.microsoft.com/office/drawing/2014/main" id="{66DFF9AD-5871-4CBA-B42C-824ABA02BAE4}"/>
              </a:ext>
            </a:extLst>
          </p:cNvPr>
          <p:cNvSpPr txBox="1"/>
          <p:nvPr/>
        </p:nvSpPr>
        <p:spPr>
          <a:xfrm>
            <a:off x="5593080" y="5030260"/>
            <a:ext cx="5648960" cy="400110"/>
          </a:xfrm>
          <a:prstGeom prst="rect">
            <a:avLst/>
          </a:prstGeom>
          <a:noFill/>
        </p:spPr>
        <p:txBody>
          <a:bodyPr wrap="square" rtlCol="0">
            <a:spAutoFit/>
          </a:bodyPr>
          <a:lstStyle/>
          <a:p>
            <a:r>
              <a:rPr lang="zh-TW" altLang="en-US" sz="2000" b="1" dirty="0">
                <a:solidFill>
                  <a:schemeClr val="bg1"/>
                </a:solidFill>
                <a:latin typeface="微軟正黑體" panose="020B0604030504040204" pitchFamily="34" charset="-120"/>
                <a:ea typeface="微軟正黑體" panose="020B0604030504040204" pitchFamily="34" charset="-120"/>
              </a:rPr>
              <a:t>圖一</a:t>
            </a:r>
            <a:r>
              <a:rPr lang="en-US" altLang="zh-TW" sz="2000" b="1" dirty="0">
                <a:solidFill>
                  <a:schemeClr val="bg1"/>
                </a:solidFill>
                <a:latin typeface="微軟正黑體" panose="020B0604030504040204" pitchFamily="34" charset="-120"/>
                <a:ea typeface="微軟正黑體" panose="020B0604030504040204" pitchFamily="34" charset="-120"/>
              </a:rPr>
              <a:t>. </a:t>
            </a:r>
            <a:r>
              <a:rPr lang="zh-TW" altLang="en-US" sz="2000" b="1" dirty="0">
                <a:solidFill>
                  <a:schemeClr val="bg1"/>
                </a:solidFill>
                <a:latin typeface="微軟正黑體" panose="020B0604030504040204" pitchFamily="34" charset="-120"/>
                <a:ea typeface="微軟正黑體" panose="020B0604030504040204" pitchFamily="34" charset="-120"/>
              </a:rPr>
              <a:t>離線訓練模型與</a:t>
            </a:r>
            <a:r>
              <a:rPr lang="en-US" altLang="zh-TW" sz="2000" b="1" dirty="0">
                <a:solidFill>
                  <a:schemeClr val="bg1"/>
                </a:solidFill>
                <a:latin typeface="微軟正黑體" panose="020B0604030504040204" pitchFamily="34" charset="-120"/>
                <a:ea typeface="微軟正黑體" panose="020B0604030504040204" pitchFamily="34" charset="-120"/>
              </a:rPr>
              <a:t>google</a:t>
            </a:r>
            <a:r>
              <a:rPr lang="zh-TW" altLang="en-US" sz="2000" b="1" dirty="0">
                <a:solidFill>
                  <a:schemeClr val="bg1"/>
                </a:solidFill>
                <a:latin typeface="微軟正黑體" panose="020B0604030504040204" pitchFamily="34" charset="-120"/>
                <a:ea typeface="微軟正黑體" panose="020B0604030504040204" pitchFamily="34" charset="-120"/>
              </a:rPr>
              <a:t>訓練好的模型比較</a:t>
            </a:r>
          </a:p>
        </p:txBody>
      </p:sp>
    </p:spTree>
    <p:extLst>
      <p:ext uri="{BB962C8B-B14F-4D97-AF65-F5344CB8AC3E}">
        <p14:creationId xmlns:p14="http://schemas.microsoft.com/office/powerpoint/2010/main" val="38113999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C41B1BA-AC99-4832-947D-33B288BEF533}"/>
              </a:ext>
            </a:extLst>
          </p:cNvPr>
          <p:cNvSpPr/>
          <p:nvPr/>
        </p:nvSpPr>
        <p:spPr>
          <a:xfrm>
            <a:off x="-1" y="-940"/>
            <a:ext cx="12192001" cy="6858939"/>
          </a:xfrm>
          <a:prstGeom prst="rect">
            <a:avLst/>
          </a:prstGeom>
          <a:blipFill dpi="0" rotWithShape="1">
            <a:blip r:embed="rId3"/>
            <a:srcRect/>
            <a:stretch>
              <a:fillRect l="-2494" t="-1" r="-314" b="-27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1F3589A8-4E36-4644-B3E7-0F91A77B2D12}"/>
              </a:ext>
            </a:extLst>
          </p:cNvPr>
          <p:cNvSpPr/>
          <p:nvPr/>
        </p:nvSpPr>
        <p:spPr>
          <a:xfrm>
            <a:off x="0" y="558800"/>
            <a:ext cx="12192000" cy="5740400"/>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a:xfrm>
            <a:off x="526087" y="615820"/>
            <a:ext cx="11133624" cy="562073"/>
          </a:xfrm>
        </p:spPr>
        <p:txBody>
          <a:bodyPr>
            <a:normAutofit fontScale="90000"/>
          </a:bodyPr>
          <a:lstStyle/>
          <a:p>
            <a:pPr marL="0" indent="0">
              <a:buNone/>
            </a:pPr>
            <a:r>
              <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2.ASR(</a:t>
            </a:r>
            <a:r>
              <a:rPr lang="zh-TW" altLang="en-US"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續</a:t>
            </a:r>
            <a:r>
              <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p>
        </p:txBody>
      </p:sp>
      <p:sp>
        <p:nvSpPr>
          <p:cNvPr id="3" name="內容版面配置區 2">
            <a:extLst>
              <a:ext uri="{FF2B5EF4-FFF2-40B4-BE49-F238E27FC236}">
                <a16:creationId xmlns:a16="http://schemas.microsoft.com/office/drawing/2014/main" id="{58DE7A02-1518-45B3-B552-43E6BD7A981C}"/>
              </a:ext>
            </a:extLst>
          </p:cNvPr>
          <p:cNvSpPr>
            <a:spLocks noGrp="1"/>
          </p:cNvSpPr>
          <p:nvPr>
            <p:ph idx="1"/>
          </p:nvPr>
        </p:nvSpPr>
        <p:spPr>
          <a:xfrm>
            <a:off x="6507481" y="1364552"/>
            <a:ext cx="4846320" cy="3358197"/>
          </a:xfrm>
          <a:noFill/>
        </p:spPr>
        <p:txBody>
          <a:bodyPr>
            <a:normAutofit fontScale="85000" lnSpcReduction="20000"/>
          </a:bodyPr>
          <a:lstStyle/>
          <a:p>
            <a:pPr>
              <a:buClr>
                <a:schemeClr val="bg1"/>
              </a:buClr>
            </a:pPr>
            <a:r>
              <a:rPr lang="zh-TW" altLang="en-US"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進階</a:t>
            </a:r>
            <a:r>
              <a:rPr lang="en-US" altLang="zh-TW"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zh-TW" altLang="en-US"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訓練支援離線使用的語音轉文字模型，自建字典</a:t>
            </a:r>
            <a:endParaRPr lang="en-US" altLang="zh-TW"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buClr>
                <a:schemeClr val="bg1"/>
              </a:buClr>
            </a:pPr>
            <a:r>
              <a:rPr lang="zh-TW" altLang="en-US"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結果有改善但是仍然不理想</a:t>
            </a:r>
            <a:endParaRPr lang="en-US" altLang="zh-TW"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9" name="投影片編號版面配置區 8">
            <a:extLst>
              <a:ext uri="{FF2B5EF4-FFF2-40B4-BE49-F238E27FC236}">
                <a16:creationId xmlns:a16="http://schemas.microsoft.com/office/drawing/2014/main" id="{DC08FBF6-B6D8-48F1-9663-655E3FDEDF22}"/>
              </a:ext>
            </a:extLst>
          </p:cNvPr>
          <p:cNvSpPr>
            <a:spLocks noGrp="1"/>
          </p:cNvSpPr>
          <p:nvPr>
            <p:ph type="sldNum" sz="quarter" idx="12"/>
          </p:nvPr>
        </p:nvSpPr>
        <p:spPr/>
        <p:txBody>
          <a:bodyPr/>
          <a:lstStyle/>
          <a:p>
            <a:fld id="{70D3610E-E16A-44C9-AC3B-79AA416A4A9C}" type="slidenum">
              <a:rPr lang="zh-TW" altLang="en-US" smtClean="0"/>
              <a:t>43</a:t>
            </a:fld>
            <a:endParaRPr lang="zh-TW" altLang="en-US"/>
          </a:p>
        </p:txBody>
      </p:sp>
      <p:sp>
        <p:nvSpPr>
          <p:cNvPr id="5" name="文字方塊 4">
            <a:extLst>
              <a:ext uri="{FF2B5EF4-FFF2-40B4-BE49-F238E27FC236}">
                <a16:creationId xmlns:a16="http://schemas.microsoft.com/office/drawing/2014/main" id="{66DFF9AD-5871-4CBA-B42C-824ABA02BAE4}"/>
              </a:ext>
            </a:extLst>
          </p:cNvPr>
          <p:cNvSpPr txBox="1"/>
          <p:nvPr/>
        </p:nvSpPr>
        <p:spPr>
          <a:xfrm>
            <a:off x="4368800" y="5802300"/>
            <a:ext cx="6655174" cy="400110"/>
          </a:xfrm>
          <a:prstGeom prst="rect">
            <a:avLst/>
          </a:prstGeom>
          <a:noFill/>
        </p:spPr>
        <p:txBody>
          <a:bodyPr wrap="square" rtlCol="0">
            <a:spAutoFit/>
          </a:bodyPr>
          <a:lstStyle/>
          <a:p>
            <a:r>
              <a:rPr lang="zh-TW" altLang="en-US" sz="2000" b="1" dirty="0">
                <a:solidFill>
                  <a:schemeClr val="bg1"/>
                </a:solidFill>
                <a:latin typeface="微軟正黑體" panose="020B0604030504040204" pitchFamily="34" charset="-120"/>
                <a:ea typeface="微軟正黑體" panose="020B0604030504040204" pitchFamily="34" charset="-120"/>
              </a:rPr>
              <a:t>圖二</a:t>
            </a:r>
            <a:r>
              <a:rPr lang="en-US" altLang="zh-TW" sz="2000" b="1" dirty="0">
                <a:solidFill>
                  <a:schemeClr val="bg1"/>
                </a:solidFill>
                <a:latin typeface="微軟正黑體" panose="020B0604030504040204" pitchFamily="34" charset="-120"/>
                <a:ea typeface="微軟正黑體" panose="020B0604030504040204" pitchFamily="34" charset="-120"/>
              </a:rPr>
              <a:t>. </a:t>
            </a:r>
            <a:r>
              <a:rPr lang="zh-TW" altLang="en-US" sz="2000" b="1" dirty="0">
                <a:solidFill>
                  <a:schemeClr val="bg1"/>
                </a:solidFill>
                <a:latin typeface="微軟正黑體" panose="020B0604030504040204" pitchFamily="34" charset="-120"/>
                <a:ea typeface="微軟正黑體" panose="020B0604030504040204" pitchFamily="34" charset="-120"/>
              </a:rPr>
              <a:t>離線訓練模型自建字典與</a:t>
            </a:r>
            <a:r>
              <a:rPr lang="en-US" altLang="zh-TW" sz="2000" b="1" dirty="0">
                <a:solidFill>
                  <a:schemeClr val="bg1"/>
                </a:solidFill>
                <a:latin typeface="微軟正黑體" panose="020B0604030504040204" pitchFamily="34" charset="-120"/>
                <a:ea typeface="微軟正黑體" panose="020B0604030504040204" pitchFamily="34" charset="-120"/>
              </a:rPr>
              <a:t>google</a:t>
            </a:r>
            <a:r>
              <a:rPr lang="zh-TW" altLang="en-US" sz="2000" b="1" dirty="0">
                <a:solidFill>
                  <a:schemeClr val="bg1"/>
                </a:solidFill>
                <a:latin typeface="微軟正黑體" panose="020B0604030504040204" pitchFamily="34" charset="-120"/>
                <a:ea typeface="微軟正黑體" panose="020B0604030504040204" pitchFamily="34" charset="-120"/>
              </a:rPr>
              <a:t>訓練好的模型比較</a:t>
            </a:r>
          </a:p>
        </p:txBody>
      </p:sp>
      <p:pic>
        <p:nvPicPr>
          <p:cNvPr id="8" name="圖片 7">
            <a:extLst>
              <a:ext uri="{FF2B5EF4-FFF2-40B4-BE49-F238E27FC236}">
                <a16:creationId xmlns:a16="http://schemas.microsoft.com/office/drawing/2014/main" id="{D38C4771-8514-44F8-813B-46866AE4AA44}"/>
              </a:ext>
            </a:extLst>
          </p:cNvPr>
          <p:cNvPicPr>
            <a:picLocks noChangeAspect="1"/>
          </p:cNvPicPr>
          <p:nvPr/>
        </p:nvPicPr>
        <p:blipFill>
          <a:blip r:embed="rId4"/>
          <a:stretch>
            <a:fillRect/>
          </a:stretch>
        </p:blipFill>
        <p:spPr>
          <a:xfrm>
            <a:off x="838199" y="1831181"/>
            <a:ext cx="4150325" cy="2932112"/>
          </a:xfrm>
          <a:prstGeom prst="rect">
            <a:avLst/>
          </a:prstGeom>
        </p:spPr>
      </p:pic>
      <p:pic>
        <p:nvPicPr>
          <p:cNvPr id="7" name="圖片 6">
            <a:extLst>
              <a:ext uri="{FF2B5EF4-FFF2-40B4-BE49-F238E27FC236}">
                <a16:creationId xmlns:a16="http://schemas.microsoft.com/office/drawing/2014/main" id="{42BADDCB-43C9-44D0-984D-5B4EE1B2B24B}"/>
              </a:ext>
            </a:extLst>
          </p:cNvPr>
          <p:cNvPicPr/>
          <p:nvPr/>
        </p:nvPicPr>
        <p:blipFill>
          <a:blip r:embed="rId5"/>
          <a:stretch>
            <a:fillRect/>
          </a:stretch>
        </p:blipFill>
        <p:spPr>
          <a:xfrm>
            <a:off x="1431949" y="4819539"/>
            <a:ext cx="9592024" cy="982761"/>
          </a:xfrm>
          <a:prstGeom prst="rect">
            <a:avLst/>
          </a:prstGeom>
        </p:spPr>
      </p:pic>
    </p:spTree>
    <p:extLst>
      <p:ext uri="{BB962C8B-B14F-4D97-AF65-F5344CB8AC3E}">
        <p14:creationId xmlns:p14="http://schemas.microsoft.com/office/powerpoint/2010/main" val="1029220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8F93C7-91F5-4DD0-A3D9-F28045BC528E}"/>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Google API vs CMU Sphinx(</a:t>
            </a:r>
            <a:r>
              <a:rPr lang="zh-TW" altLang="en-US" dirty="0">
                <a:latin typeface="微軟正黑體" panose="020B0604030504040204" pitchFamily="34" charset="-120"/>
                <a:ea typeface="微軟正黑體" panose="020B0604030504040204" pitchFamily="34" charset="-120"/>
              </a:rPr>
              <a:t>支援離線</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41337570-FC67-4FAB-B5DB-56253502BB6D}"/>
              </a:ext>
            </a:extLst>
          </p:cNvPr>
          <p:cNvSpPr>
            <a:spLocks noGrp="1"/>
          </p:cNvSpPr>
          <p:nvPr>
            <p:ph idx="1"/>
          </p:nvPr>
        </p:nvSpPr>
        <p:spPr>
          <a:xfrm>
            <a:off x="5507218" y="1642748"/>
            <a:ext cx="5491480" cy="1892935"/>
          </a:xfrm>
        </p:spPr>
        <p:txBody>
          <a:bodyPr>
            <a:normAutofit fontScale="77500" lnSpcReduction="20000"/>
          </a:bodyPr>
          <a:lstStyle/>
          <a:p>
            <a:r>
              <a:rPr lang="en-US" altLang="zh-TW" dirty="0">
                <a:latin typeface="微軟正黑體" panose="020B0604030504040204" pitchFamily="34" charset="-120"/>
                <a:ea typeface="微軟正黑體" panose="020B0604030504040204" pitchFamily="34" charset="-120"/>
              </a:rPr>
              <a:t>CMU Sphinx:</a:t>
            </a:r>
            <a:r>
              <a:rPr lang="zh-TW" altLang="en-US" dirty="0">
                <a:latin typeface="微軟正黑體" panose="020B0604030504040204" pitchFamily="34" charset="-120"/>
                <a:ea typeface="微軟正黑體" panose="020B0604030504040204" pitchFamily="34" charset="-120"/>
              </a:rPr>
              <a:t> 卡內基美隆大學開發的一組語音識別系統的總稱。</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使用訓練好的中文模型</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並且自建字典</a:t>
            </a:r>
          </a:p>
        </p:txBody>
      </p:sp>
      <p:sp>
        <p:nvSpPr>
          <p:cNvPr id="4" name="投影片編號版面配置區 3">
            <a:extLst>
              <a:ext uri="{FF2B5EF4-FFF2-40B4-BE49-F238E27FC236}">
                <a16:creationId xmlns:a16="http://schemas.microsoft.com/office/drawing/2014/main" id="{89188F98-63CE-43EA-AB19-48FCB82FE016}"/>
              </a:ext>
            </a:extLst>
          </p:cNvPr>
          <p:cNvSpPr>
            <a:spLocks noGrp="1"/>
          </p:cNvSpPr>
          <p:nvPr>
            <p:ph type="sldNum" sz="quarter" idx="12"/>
          </p:nvPr>
        </p:nvSpPr>
        <p:spPr/>
        <p:txBody>
          <a:bodyPr/>
          <a:lstStyle/>
          <a:p>
            <a:fld id="{70D3610E-E16A-44C9-AC3B-79AA416A4A9C}" type="slidenum">
              <a:rPr lang="zh-TW" altLang="en-US" smtClean="0"/>
              <a:t>44</a:t>
            </a:fld>
            <a:endParaRPr lang="zh-TW" altLang="en-US"/>
          </a:p>
        </p:txBody>
      </p:sp>
      <p:graphicFrame>
        <p:nvGraphicFramePr>
          <p:cNvPr id="7" name="圖表 6">
            <a:extLst>
              <a:ext uri="{FF2B5EF4-FFF2-40B4-BE49-F238E27FC236}">
                <a16:creationId xmlns:a16="http://schemas.microsoft.com/office/drawing/2014/main" id="{4FD8E607-9DA3-4EB0-A132-4D8D65B63658}"/>
              </a:ext>
            </a:extLst>
          </p:cNvPr>
          <p:cNvGraphicFramePr/>
          <p:nvPr>
            <p:extLst>
              <p:ext uri="{D42A27DB-BD31-4B8C-83A1-F6EECF244321}">
                <p14:modId xmlns:p14="http://schemas.microsoft.com/office/powerpoint/2010/main" val="3687794918"/>
              </p:ext>
            </p:extLst>
          </p:nvPr>
        </p:nvGraphicFramePr>
        <p:xfrm>
          <a:off x="583474" y="1690688"/>
          <a:ext cx="4923744" cy="5015593"/>
        </p:xfrm>
        <a:graphic>
          <a:graphicData uri="http://schemas.openxmlformats.org/drawingml/2006/chart">
            <c:chart xmlns:c="http://schemas.openxmlformats.org/drawingml/2006/chart" xmlns:r="http://schemas.openxmlformats.org/officeDocument/2006/relationships" r:id="rId2"/>
          </a:graphicData>
        </a:graphic>
      </p:graphicFrame>
      <p:sp>
        <p:nvSpPr>
          <p:cNvPr id="11" name="文字方塊 10">
            <a:extLst>
              <a:ext uri="{FF2B5EF4-FFF2-40B4-BE49-F238E27FC236}">
                <a16:creationId xmlns:a16="http://schemas.microsoft.com/office/drawing/2014/main" id="{6D5C7D69-A02D-483C-A442-BBD52BDE1387}"/>
              </a:ext>
            </a:extLst>
          </p:cNvPr>
          <p:cNvSpPr txBox="1"/>
          <p:nvPr/>
        </p:nvSpPr>
        <p:spPr>
          <a:xfrm>
            <a:off x="5606029" y="4840283"/>
            <a:ext cx="5648960" cy="400110"/>
          </a:xfrm>
          <a:prstGeom prst="rect">
            <a:avLst/>
          </a:prstGeom>
          <a:noFill/>
        </p:spPr>
        <p:txBody>
          <a:bodyPr wrap="square" rtlCol="0">
            <a:spAutoFit/>
          </a:bodyPr>
          <a:lstStyle/>
          <a:p>
            <a:r>
              <a:rPr lang="zh-TW" altLang="en-US" sz="2000" b="1" dirty="0">
                <a:latin typeface="微軟正黑體" panose="020B0604030504040204" pitchFamily="34" charset="-120"/>
                <a:ea typeface="微軟正黑體" panose="020B0604030504040204" pitchFamily="34" charset="-120"/>
              </a:rPr>
              <a:t>圖一</a:t>
            </a:r>
            <a:r>
              <a:rPr lang="en-US" altLang="zh-TW" sz="2000" b="1" dirty="0">
                <a:latin typeface="微軟正黑體" panose="020B0604030504040204" pitchFamily="34" charset="-120"/>
                <a:ea typeface="微軟正黑體" panose="020B0604030504040204" pitchFamily="34" charset="-120"/>
              </a:rPr>
              <a:t>. </a:t>
            </a:r>
            <a:r>
              <a:rPr lang="zh-TW" altLang="en-US" sz="2000" b="1" dirty="0">
                <a:latin typeface="微軟正黑體" panose="020B0604030504040204" pitchFamily="34" charset="-120"/>
                <a:ea typeface="微軟正黑體" panose="020B0604030504040204" pitchFamily="34" charset="-120"/>
              </a:rPr>
              <a:t>離線訓練模型與</a:t>
            </a:r>
            <a:r>
              <a:rPr lang="en-US" altLang="zh-TW" sz="2000" b="1" dirty="0">
                <a:latin typeface="微軟正黑體" panose="020B0604030504040204" pitchFamily="34" charset="-120"/>
                <a:ea typeface="微軟正黑體" panose="020B0604030504040204" pitchFamily="34" charset="-120"/>
              </a:rPr>
              <a:t>google</a:t>
            </a:r>
            <a:r>
              <a:rPr lang="zh-TW" altLang="en-US" sz="2000" b="1" dirty="0">
                <a:latin typeface="微軟正黑體" panose="020B0604030504040204" pitchFamily="34" charset="-120"/>
                <a:ea typeface="微軟正黑體" panose="020B0604030504040204" pitchFamily="34" charset="-120"/>
              </a:rPr>
              <a:t>訓練好的模型比較</a:t>
            </a:r>
          </a:p>
        </p:txBody>
      </p:sp>
      <p:sp>
        <p:nvSpPr>
          <p:cNvPr id="13" name="文字方塊 12">
            <a:extLst>
              <a:ext uri="{FF2B5EF4-FFF2-40B4-BE49-F238E27FC236}">
                <a16:creationId xmlns:a16="http://schemas.microsoft.com/office/drawing/2014/main" id="{9FFCDF45-DCBF-49A3-A026-B9F6DC96A978}"/>
              </a:ext>
            </a:extLst>
          </p:cNvPr>
          <p:cNvSpPr txBox="1"/>
          <p:nvPr/>
        </p:nvSpPr>
        <p:spPr>
          <a:xfrm>
            <a:off x="5608320" y="6046795"/>
            <a:ext cx="6519685" cy="400110"/>
          </a:xfrm>
          <a:prstGeom prst="rect">
            <a:avLst/>
          </a:prstGeom>
          <a:noFill/>
        </p:spPr>
        <p:txBody>
          <a:bodyPr wrap="square" rtlCol="0">
            <a:spAutoFit/>
          </a:bodyPr>
          <a:lstStyle/>
          <a:p>
            <a:r>
              <a:rPr lang="zh-TW" altLang="en-US" sz="2000" b="1" dirty="0">
                <a:latin typeface="微軟正黑體" panose="020B0604030504040204" pitchFamily="34" charset="-120"/>
                <a:ea typeface="微軟正黑體" panose="020B0604030504040204" pitchFamily="34" charset="-120"/>
              </a:rPr>
              <a:t>圖二</a:t>
            </a:r>
            <a:r>
              <a:rPr lang="en-US" altLang="zh-TW" sz="2000" b="1" dirty="0">
                <a:latin typeface="微軟正黑體" panose="020B0604030504040204" pitchFamily="34" charset="-120"/>
                <a:ea typeface="微軟正黑體" panose="020B0604030504040204" pitchFamily="34" charset="-120"/>
              </a:rPr>
              <a:t>. </a:t>
            </a:r>
            <a:r>
              <a:rPr lang="zh-TW" altLang="en-US" sz="2000" b="1" dirty="0">
                <a:latin typeface="微軟正黑體" panose="020B0604030504040204" pitchFamily="34" charset="-120"/>
                <a:ea typeface="微軟正黑體" panose="020B0604030504040204" pitchFamily="34" charset="-120"/>
              </a:rPr>
              <a:t>離線訓練模型自建詞典與</a:t>
            </a:r>
            <a:r>
              <a:rPr lang="en-US" altLang="zh-TW" sz="2000" b="1" dirty="0">
                <a:latin typeface="微軟正黑體" panose="020B0604030504040204" pitchFamily="34" charset="-120"/>
                <a:ea typeface="微軟正黑體" panose="020B0604030504040204" pitchFamily="34" charset="-120"/>
              </a:rPr>
              <a:t>google</a:t>
            </a:r>
            <a:r>
              <a:rPr lang="zh-TW" altLang="en-US" sz="2000" b="1" dirty="0">
                <a:latin typeface="微軟正黑體" panose="020B0604030504040204" pitchFamily="34" charset="-120"/>
                <a:ea typeface="微軟正黑體" panose="020B0604030504040204" pitchFamily="34" charset="-120"/>
              </a:rPr>
              <a:t>訓練好的模型比較</a:t>
            </a:r>
          </a:p>
        </p:txBody>
      </p:sp>
      <p:pic>
        <p:nvPicPr>
          <p:cNvPr id="14" name="圖片 13">
            <a:extLst>
              <a:ext uri="{FF2B5EF4-FFF2-40B4-BE49-F238E27FC236}">
                <a16:creationId xmlns:a16="http://schemas.microsoft.com/office/drawing/2014/main" id="{7D9B5CD9-5B18-4426-997F-EBFBA2C080FD}"/>
              </a:ext>
            </a:extLst>
          </p:cNvPr>
          <p:cNvPicPr>
            <a:picLocks noChangeAspect="1"/>
          </p:cNvPicPr>
          <p:nvPr/>
        </p:nvPicPr>
        <p:blipFill>
          <a:blip r:embed="rId3"/>
          <a:stretch>
            <a:fillRect/>
          </a:stretch>
        </p:blipFill>
        <p:spPr>
          <a:xfrm>
            <a:off x="5507219" y="5240393"/>
            <a:ext cx="6620788" cy="763055"/>
          </a:xfrm>
          <a:prstGeom prst="rect">
            <a:avLst/>
          </a:prstGeom>
        </p:spPr>
      </p:pic>
      <p:pic>
        <p:nvPicPr>
          <p:cNvPr id="15" name="圖片 14">
            <a:extLst>
              <a:ext uri="{FF2B5EF4-FFF2-40B4-BE49-F238E27FC236}">
                <a16:creationId xmlns:a16="http://schemas.microsoft.com/office/drawing/2014/main" id="{3D868886-E2B4-4686-88B4-28E3567EB38B}"/>
              </a:ext>
            </a:extLst>
          </p:cNvPr>
          <p:cNvPicPr>
            <a:picLocks noChangeAspect="1"/>
          </p:cNvPicPr>
          <p:nvPr/>
        </p:nvPicPr>
        <p:blipFill>
          <a:blip r:embed="rId4"/>
          <a:stretch>
            <a:fillRect/>
          </a:stretch>
        </p:blipFill>
        <p:spPr>
          <a:xfrm>
            <a:off x="5507219" y="3740855"/>
            <a:ext cx="6620788" cy="861625"/>
          </a:xfrm>
          <a:prstGeom prst="rect">
            <a:avLst/>
          </a:prstGeom>
        </p:spPr>
      </p:pic>
    </p:spTree>
    <p:extLst>
      <p:ext uri="{BB962C8B-B14F-4D97-AF65-F5344CB8AC3E}">
        <p14:creationId xmlns:p14="http://schemas.microsoft.com/office/powerpoint/2010/main" val="280733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C41B1BA-AC99-4832-947D-33B288BEF533}"/>
              </a:ext>
            </a:extLst>
          </p:cNvPr>
          <p:cNvSpPr/>
          <p:nvPr/>
        </p:nvSpPr>
        <p:spPr>
          <a:xfrm>
            <a:off x="-1" y="-940"/>
            <a:ext cx="12192001" cy="6858939"/>
          </a:xfrm>
          <a:prstGeom prst="rect">
            <a:avLst/>
          </a:prstGeom>
          <a:blipFill dpi="0" rotWithShape="1">
            <a:blip r:embed="rId3"/>
            <a:srcRect/>
            <a:stretch>
              <a:fillRect l="-2494" t="-1" r="-314" b="-27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1F3589A8-4E36-4644-B3E7-0F91A77B2D12}"/>
              </a:ext>
            </a:extLst>
          </p:cNvPr>
          <p:cNvSpPr/>
          <p:nvPr/>
        </p:nvSpPr>
        <p:spPr>
          <a:xfrm>
            <a:off x="0" y="558800"/>
            <a:ext cx="12192000" cy="5740400"/>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a:xfrm>
            <a:off x="526087" y="558800"/>
            <a:ext cx="11133624" cy="562073"/>
          </a:xfrm>
        </p:spPr>
        <p:txBody>
          <a:bodyPr>
            <a:normAutofit fontScale="90000"/>
          </a:bodyPr>
          <a:lstStyle/>
          <a:p>
            <a:r>
              <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2.ASR(</a:t>
            </a:r>
            <a:r>
              <a:rPr lang="zh-TW" altLang="en-US"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續</a:t>
            </a:r>
            <a:r>
              <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en-US" altLang="zh-TW"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t>
            </a:r>
            <a:r>
              <a:rPr lang="zh-TW" altLang="en-US"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改善方向</a:t>
            </a:r>
            <a:endPar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F796A95E-B3FD-4159-B021-487C569BFAF2}"/>
              </a:ext>
            </a:extLst>
          </p:cNvPr>
          <p:cNvSpPr>
            <a:spLocks noGrp="1"/>
          </p:cNvSpPr>
          <p:nvPr>
            <p:ph type="sldNum" sz="quarter" idx="12"/>
          </p:nvPr>
        </p:nvSpPr>
        <p:spPr/>
        <p:txBody>
          <a:bodyPr/>
          <a:lstStyle/>
          <a:p>
            <a:fld id="{70D3610E-E16A-44C9-AC3B-79AA416A4A9C}" type="slidenum">
              <a:rPr lang="zh-TW" altLang="en-US" smtClean="0"/>
              <a:t>45</a:t>
            </a:fld>
            <a:endParaRPr lang="zh-TW" altLang="en-US"/>
          </a:p>
        </p:txBody>
      </p:sp>
      <p:graphicFrame>
        <p:nvGraphicFramePr>
          <p:cNvPr id="11" name="表格 11">
            <a:extLst>
              <a:ext uri="{FF2B5EF4-FFF2-40B4-BE49-F238E27FC236}">
                <a16:creationId xmlns:a16="http://schemas.microsoft.com/office/drawing/2014/main" id="{00A51530-27CE-4A48-A242-B2F37736910F}"/>
              </a:ext>
            </a:extLst>
          </p:cNvPr>
          <p:cNvGraphicFramePr>
            <a:graphicFrameLocks noGrp="1"/>
          </p:cNvGraphicFramePr>
          <p:nvPr>
            <p:extLst>
              <p:ext uri="{D42A27DB-BD31-4B8C-83A1-F6EECF244321}">
                <p14:modId xmlns:p14="http://schemas.microsoft.com/office/powerpoint/2010/main" val="4089988046"/>
              </p:ext>
            </p:extLst>
          </p:nvPr>
        </p:nvGraphicFramePr>
        <p:xfrm>
          <a:off x="734058" y="1906559"/>
          <a:ext cx="10723881" cy="4176770"/>
        </p:xfrm>
        <a:graphic>
          <a:graphicData uri="http://schemas.openxmlformats.org/drawingml/2006/table">
            <a:tbl>
              <a:tblPr firstRow="1" bandRow="1">
                <a:tableStyleId>{5C22544A-7EE6-4342-B048-85BDC9FD1C3A}</a:tableStyleId>
              </a:tblPr>
              <a:tblGrid>
                <a:gridCol w="3574627">
                  <a:extLst>
                    <a:ext uri="{9D8B030D-6E8A-4147-A177-3AD203B41FA5}">
                      <a16:colId xmlns:a16="http://schemas.microsoft.com/office/drawing/2014/main" val="3728073916"/>
                    </a:ext>
                  </a:extLst>
                </a:gridCol>
                <a:gridCol w="3574627">
                  <a:extLst>
                    <a:ext uri="{9D8B030D-6E8A-4147-A177-3AD203B41FA5}">
                      <a16:colId xmlns:a16="http://schemas.microsoft.com/office/drawing/2014/main" val="756160026"/>
                    </a:ext>
                  </a:extLst>
                </a:gridCol>
                <a:gridCol w="3574627">
                  <a:extLst>
                    <a:ext uri="{9D8B030D-6E8A-4147-A177-3AD203B41FA5}">
                      <a16:colId xmlns:a16="http://schemas.microsoft.com/office/drawing/2014/main" val="1032060351"/>
                    </a:ext>
                  </a:extLst>
                </a:gridCol>
              </a:tblGrid>
              <a:tr h="536194">
                <a:tc>
                  <a:txBody>
                    <a:bodyPr/>
                    <a:lstStyle/>
                    <a:p>
                      <a:r>
                        <a:rPr lang="zh-TW" altLang="en-US" sz="2000" dirty="0">
                          <a:solidFill>
                            <a:schemeClr val="tx1"/>
                          </a:solidFill>
                        </a:rPr>
                        <a:t>方案</a:t>
                      </a:r>
                      <a:endParaRPr lang="en-US" altLang="zh-TW" sz="2000" dirty="0">
                        <a:solidFill>
                          <a:schemeClr val="tx1"/>
                        </a:solidFill>
                      </a:endParaRPr>
                    </a:p>
                  </a:txBody>
                  <a:tcPr/>
                </a:tc>
                <a:tc>
                  <a:txBody>
                    <a:bodyPr/>
                    <a:lstStyle/>
                    <a:p>
                      <a:r>
                        <a:rPr lang="zh-TW" altLang="en-US" sz="2000" dirty="0">
                          <a:solidFill>
                            <a:schemeClr val="tx1"/>
                          </a:solidFill>
                        </a:rPr>
                        <a:t>缺點</a:t>
                      </a:r>
                    </a:p>
                  </a:txBody>
                  <a:tcPr/>
                </a:tc>
                <a:tc>
                  <a:txBody>
                    <a:bodyPr/>
                    <a:lstStyle/>
                    <a:p>
                      <a:r>
                        <a:rPr lang="zh-TW" altLang="en-US" sz="2000" dirty="0">
                          <a:solidFill>
                            <a:schemeClr val="tx1"/>
                          </a:solidFill>
                        </a:rPr>
                        <a:t>優點</a:t>
                      </a:r>
                    </a:p>
                  </a:txBody>
                  <a:tcPr/>
                </a:tc>
                <a:extLst>
                  <a:ext uri="{0D108BD9-81ED-4DB2-BD59-A6C34878D82A}">
                    <a16:rowId xmlns:a16="http://schemas.microsoft.com/office/drawing/2014/main" val="440321241"/>
                  </a:ext>
                </a:extLst>
              </a:tr>
              <a:tr h="5361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0" dirty="0">
                          <a:solidFill>
                            <a:schemeClr val="tx1"/>
                          </a:solidFill>
                          <a:effectLst/>
                          <a:latin typeface="微軟正黑體" panose="020B0604030504040204" pitchFamily="34" charset="-120"/>
                          <a:ea typeface="微軟正黑體" panose="020B0604030504040204" pitchFamily="34" charset="-120"/>
                        </a:rPr>
                        <a:t>使用</a:t>
                      </a:r>
                      <a:r>
                        <a:rPr lang="en-US" altLang="zh-TW" sz="2000" b="0" dirty="0">
                          <a:solidFill>
                            <a:schemeClr val="tx1"/>
                          </a:solidFill>
                          <a:effectLst/>
                          <a:latin typeface="微軟正黑體" panose="020B0604030504040204" pitchFamily="34" charset="-120"/>
                          <a:ea typeface="微軟正黑體" panose="020B0604030504040204" pitchFamily="34" charset="-120"/>
                        </a:rPr>
                        <a:t>google API </a:t>
                      </a:r>
                      <a:endParaRPr lang="zh-TW" altLang="en-US" sz="2000" dirty="0">
                        <a:solidFill>
                          <a:schemeClr val="tx1"/>
                        </a:solidFill>
                      </a:endParaRPr>
                    </a:p>
                    <a:p>
                      <a:endParaRPr lang="zh-TW" altLang="en-US" sz="20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0" dirty="0">
                          <a:solidFill>
                            <a:schemeClr val="tx1"/>
                          </a:solidFill>
                          <a:effectLst/>
                          <a:latin typeface="微軟正黑體" panose="020B0604030504040204" pitchFamily="34" charset="-120"/>
                          <a:ea typeface="微軟正黑體" panose="020B0604030504040204" pitchFamily="34" charset="-120"/>
                        </a:rPr>
                        <a:t>需要解決無法連上網的問題 </a:t>
                      </a:r>
                      <a:endParaRPr lang="zh-TW" altLang="en-US" sz="2000" dirty="0">
                        <a:solidFill>
                          <a:schemeClr val="tx1"/>
                        </a:solidFill>
                      </a:endParaRPr>
                    </a:p>
                    <a:p>
                      <a:endParaRPr lang="zh-TW" altLang="en-US" sz="20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0" dirty="0">
                          <a:solidFill>
                            <a:schemeClr val="tx1"/>
                          </a:solidFill>
                          <a:effectLst/>
                          <a:latin typeface="微軟正黑體" panose="020B0604030504040204" pitchFamily="34" charset="-120"/>
                          <a:ea typeface="微軟正黑體" panose="020B0604030504040204" pitchFamily="34" charset="-120"/>
                        </a:rPr>
                        <a:t>準確度高，成本低 約為每</a:t>
                      </a:r>
                      <a:r>
                        <a:rPr lang="en-US" altLang="zh-TW" sz="2000" b="0" dirty="0">
                          <a:solidFill>
                            <a:schemeClr val="tx1"/>
                          </a:solidFill>
                          <a:effectLst/>
                          <a:latin typeface="微軟正黑體" panose="020B0604030504040204" pitchFamily="34" charset="-120"/>
                          <a:ea typeface="微軟正黑體" panose="020B0604030504040204" pitchFamily="34" charset="-120"/>
                        </a:rPr>
                        <a:t>15</a:t>
                      </a:r>
                      <a:r>
                        <a:rPr lang="zh-TW" altLang="en-US" sz="2000" b="0" dirty="0">
                          <a:solidFill>
                            <a:schemeClr val="tx1"/>
                          </a:solidFill>
                          <a:effectLst/>
                          <a:latin typeface="微軟正黑體" panose="020B0604030504040204" pitchFamily="34" charset="-120"/>
                          <a:ea typeface="微軟正黑體" panose="020B0604030504040204" pitchFamily="34" charset="-120"/>
                        </a:rPr>
                        <a:t>秒</a:t>
                      </a:r>
                      <a:r>
                        <a:rPr lang="en-US" altLang="zh-TW" sz="2000" b="0" dirty="0">
                          <a:solidFill>
                            <a:schemeClr val="tx1"/>
                          </a:solidFill>
                          <a:effectLst/>
                          <a:latin typeface="微軟正黑體" panose="020B0604030504040204" pitchFamily="34" charset="-120"/>
                          <a:ea typeface="微軟正黑體" panose="020B0604030504040204" pitchFamily="34" charset="-120"/>
                        </a:rPr>
                        <a:t>0.02</a:t>
                      </a:r>
                      <a:r>
                        <a:rPr lang="zh-TW" altLang="en-US" sz="2000" b="0" dirty="0">
                          <a:solidFill>
                            <a:schemeClr val="tx1"/>
                          </a:solidFill>
                          <a:effectLst/>
                          <a:latin typeface="微軟正黑體" panose="020B0604030504040204" pitchFamily="34" charset="-120"/>
                          <a:ea typeface="微軟正黑體" panose="020B0604030504040204" pitchFamily="34" charset="-120"/>
                        </a:rPr>
                        <a:t>元台幣</a:t>
                      </a:r>
                      <a:endParaRPr lang="en-US" altLang="zh-TW" sz="2000" b="0" dirty="0">
                        <a:solidFill>
                          <a:schemeClr val="tx1"/>
                        </a:solidFill>
                        <a:effectLst/>
                        <a:latin typeface="微軟正黑體" panose="020B0604030504040204" pitchFamily="34" charset="-120"/>
                        <a:ea typeface="微軟正黑體" panose="020B0604030504040204" pitchFamily="34" charset="-120"/>
                      </a:endParaRPr>
                    </a:p>
                    <a:p>
                      <a:endParaRPr lang="zh-TW" altLang="en-US" sz="2000" dirty="0">
                        <a:solidFill>
                          <a:schemeClr val="tx1"/>
                        </a:solidFill>
                      </a:endParaRPr>
                    </a:p>
                  </a:txBody>
                  <a:tcPr/>
                </a:tc>
                <a:extLst>
                  <a:ext uri="{0D108BD9-81ED-4DB2-BD59-A6C34878D82A}">
                    <a16:rowId xmlns:a16="http://schemas.microsoft.com/office/drawing/2014/main" val="3218697832"/>
                  </a:ext>
                </a:extLst>
              </a:tr>
              <a:tr h="781174">
                <a:tc>
                  <a:txBody>
                    <a:bodyPr/>
                    <a:lstStyle/>
                    <a:p>
                      <a:r>
                        <a:rPr lang="zh-TW" altLang="en-US" sz="2000" b="0" dirty="0">
                          <a:solidFill>
                            <a:schemeClr val="tx1"/>
                          </a:solidFill>
                          <a:effectLst/>
                          <a:latin typeface="微軟正黑體" panose="020B0604030504040204" pitchFamily="34" charset="-120"/>
                          <a:ea typeface="微軟正黑體" panose="020B0604030504040204" pitchFamily="34" charset="-120"/>
                        </a:rPr>
                        <a:t>購買第三方軟體</a:t>
                      </a:r>
                      <a:r>
                        <a:rPr lang="en-US" altLang="zh-TW" sz="2000" b="0" dirty="0">
                          <a:solidFill>
                            <a:schemeClr val="tx1"/>
                          </a:solidFill>
                          <a:effectLst/>
                          <a:latin typeface="微軟正黑體" panose="020B0604030504040204" pitchFamily="34" charset="-120"/>
                          <a:ea typeface="微軟正黑體" panose="020B0604030504040204" pitchFamily="34" charset="-120"/>
                        </a:rPr>
                        <a:t>(</a:t>
                      </a:r>
                      <a:r>
                        <a:rPr lang="zh-TW" altLang="en-US" sz="2000" b="0" dirty="0">
                          <a:solidFill>
                            <a:schemeClr val="tx1"/>
                          </a:solidFill>
                          <a:effectLst/>
                          <a:latin typeface="微軟正黑體" panose="020B0604030504040204" pitchFamily="34" charset="-120"/>
                          <a:ea typeface="微軟正黑體" panose="020B0604030504040204" pitchFamily="34" charset="-120"/>
                        </a:rPr>
                        <a:t>提供落地版</a:t>
                      </a:r>
                      <a:r>
                        <a:rPr lang="en-US" altLang="zh-TW" sz="2000" b="0" dirty="0">
                          <a:solidFill>
                            <a:schemeClr val="tx1"/>
                          </a:solidFill>
                          <a:effectLst/>
                          <a:latin typeface="微軟正黑體" panose="020B0604030504040204" pitchFamily="34" charset="-120"/>
                          <a:ea typeface="微軟正黑體" panose="020B0604030504040204" pitchFamily="34" charset="-120"/>
                        </a:rPr>
                        <a:t>)</a:t>
                      </a:r>
                      <a:r>
                        <a:rPr lang="zh-TW" altLang="en-US" sz="2000" b="0" dirty="0">
                          <a:solidFill>
                            <a:schemeClr val="tx1"/>
                          </a:solidFill>
                          <a:effectLst/>
                          <a:latin typeface="微軟正黑體" panose="020B0604030504040204" pitchFamily="34" charset="-120"/>
                          <a:ea typeface="微軟正黑體" panose="020B0604030504040204" pitchFamily="34" charset="-120"/>
                        </a:rPr>
                        <a:t> </a:t>
                      </a:r>
                      <a:endParaRPr lang="zh-TW" altLang="en-US" sz="2000" dirty="0">
                        <a:solidFill>
                          <a:schemeClr val="tx1"/>
                        </a:solidFill>
                      </a:endParaRPr>
                    </a:p>
                  </a:txBody>
                  <a:tcPr/>
                </a:tc>
                <a:tc>
                  <a:txBody>
                    <a:bodyPr/>
                    <a:lstStyle/>
                    <a:p>
                      <a:r>
                        <a:rPr lang="zh-TW" altLang="en-US" sz="2000" b="0" dirty="0">
                          <a:solidFill>
                            <a:schemeClr val="tx1"/>
                          </a:solidFill>
                          <a:effectLst/>
                          <a:latin typeface="微軟正黑體" panose="020B0604030504040204" pitchFamily="34" charset="-120"/>
                          <a:ea typeface="微軟正黑體" panose="020B0604030504040204" pitchFamily="34" charset="-120"/>
                        </a:rPr>
                        <a:t>準確度中、需付較高成本 </a:t>
                      </a:r>
                      <a:endParaRPr lang="zh-TW" altLang="en-US" sz="20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0" dirty="0">
                          <a:solidFill>
                            <a:schemeClr val="tx1"/>
                          </a:solidFill>
                          <a:effectLst/>
                          <a:latin typeface="微軟正黑體" panose="020B0604030504040204" pitchFamily="34" charset="-120"/>
                          <a:ea typeface="微軟正黑體" panose="020B0604030504040204" pitchFamily="34" charset="-120"/>
                        </a:rPr>
                        <a:t>可線下執行</a:t>
                      </a:r>
                      <a:endParaRPr lang="en-US" altLang="zh-TW" sz="2000" b="0" dirty="0">
                        <a:solidFill>
                          <a:schemeClr val="tx1"/>
                        </a:solidFill>
                        <a:effectLst/>
                        <a:latin typeface="微軟正黑體" panose="020B0604030504040204" pitchFamily="34" charset="-120"/>
                        <a:ea typeface="微軟正黑體" panose="020B0604030504040204" pitchFamily="34" charset="-120"/>
                      </a:endParaRPr>
                    </a:p>
                    <a:p>
                      <a:endParaRPr lang="zh-TW" altLang="en-US" sz="2000" dirty="0">
                        <a:solidFill>
                          <a:schemeClr val="tx1"/>
                        </a:solidFill>
                      </a:endParaRPr>
                    </a:p>
                  </a:txBody>
                  <a:tcPr/>
                </a:tc>
                <a:extLst>
                  <a:ext uri="{0D108BD9-81ED-4DB2-BD59-A6C34878D82A}">
                    <a16:rowId xmlns:a16="http://schemas.microsoft.com/office/drawing/2014/main" val="1650320147"/>
                  </a:ext>
                </a:extLst>
              </a:tr>
              <a:tr h="1072388">
                <a:tc>
                  <a:txBody>
                    <a:bodyPr/>
                    <a:lstStyle/>
                    <a:p>
                      <a:r>
                        <a:rPr lang="zh-TW" altLang="en-US" sz="2000" b="0" dirty="0">
                          <a:solidFill>
                            <a:schemeClr val="tx1"/>
                          </a:solidFill>
                          <a:effectLst/>
                          <a:latin typeface="微軟正黑體" panose="020B0604030504040204" pitchFamily="34" charset="-120"/>
                          <a:ea typeface="微軟正黑體" panose="020B0604030504040204" pitchFamily="34" charset="-120"/>
                        </a:rPr>
                        <a:t>自行訓練模型 </a:t>
                      </a:r>
                      <a:endParaRPr lang="zh-TW" altLang="en-US" sz="2000" dirty="0">
                        <a:solidFill>
                          <a:schemeClr val="tx1"/>
                        </a:solidFill>
                      </a:endParaRPr>
                    </a:p>
                  </a:txBody>
                  <a:tcPr/>
                </a:tc>
                <a:tc>
                  <a:txBody>
                    <a:bodyPr/>
                    <a:lstStyle/>
                    <a:p>
                      <a:r>
                        <a:rPr lang="zh-TW" altLang="en-US" sz="2000" b="0" dirty="0">
                          <a:solidFill>
                            <a:schemeClr val="tx1"/>
                          </a:solidFill>
                          <a:effectLst/>
                          <a:latin typeface="微軟正黑體" panose="020B0604030504040204" pitchFamily="34" charset="-120"/>
                          <a:ea typeface="微軟正黑體" panose="020B0604030504040204" pitchFamily="34" charset="-120"/>
                        </a:rPr>
                        <a:t>準確度低，無法正確訓練出每一個字 </a:t>
                      </a:r>
                      <a:endParaRPr lang="zh-TW" altLang="en-US" sz="20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0" dirty="0">
                          <a:solidFill>
                            <a:schemeClr val="tx1"/>
                          </a:solidFill>
                          <a:effectLst/>
                          <a:latin typeface="微軟正黑體" panose="020B0604030504040204" pitchFamily="34" charset="-120"/>
                          <a:ea typeface="微軟正黑體" panose="020B0604030504040204" pitchFamily="34" charset="-120"/>
                        </a:rPr>
                        <a:t>可線下執行，成本極低，不須額外付費</a:t>
                      </a:r>
                      <a:endParaRPr lang="en-US" altLang="zh-TW" sz="2000" b="0" dirty="0">
                        <a:solidFill>
                          <a:schemeClr val="tx1"/>
                        </a:solidFill>
                        <a:effectLst/>
                        <a:latin typeface="微軟正黑體" panose="020B0604030504040204" pitchFamily="34" charset="-120"/>
                        <a:ea typeface="微軟正黑體" panose="020B0604030504040204" pitchFamily="34" charset="-120"/>
                      </a:endParaRPr>
                    </a:p>
                    <a:p>
                      <a:endParaRPr lang="zh-TW" altLang="en-US" sz="2000" dirty="0">
                        <a:solidFill>
                          <a:schemeClr val="tx1"/>
                        </a:solidFill>
                      </a:endParaRPr>
                    </a:p>
                  </a:txBody>
                  <a:tcPr/>
                </a:tc>
                <a:extLst>
                  <a:ext uri="{0D108BD9-81ED-4DB2-BD59-A6C34878D82A}">
                    <a16:rowId xmlns:a16="http://schemas.microsoft.com/office/drawing/2014/main" val="2404982999"/>
                  </a:ext>
                </a:extLst>
              </a:tr>
              <a:tr h="781174">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0" dirty="0">
                          <a:solidFill>
                            <a:schemeClr val="tx1"/>
                          </a:solidFill>
                          <a:effectLst/>
                          <a:latin typeface="微軟正黑體" panose="020B0604030504040204" pitchFamily="34" charset="-120"/>
                          <a:ea typeface="微軟正黑體" panose="020B0604030504040204" pitchFamily="34" charset="-120"/>
                        </a:rPr>
                        <a:t>註</a:t>
                      </a:r>
                      <a:r>
                        <a:rPr lang="en-US" altLang="zh-TW" sz="2000" b="0" dirty="0">
                          <a:solidFill>
                            <a:schemeClr val="tx1"/>
                          </a:solidFill>
                          <a:effectLst/>
                          <a:latin typeface="微軟正黑體" panose="020B0604030504040204" pitchFamily="34" charset="-120"/>
                          <a:ea typeface="微軟正黑體" panose="020B0604030504040204" pitchFamily="34" charset="-120"/>
                        </a:rPr>
                        <a:t>:</a:t>
                      </a:r>
                      <a:r>
                        <a:rPr lang="zh-TW" altLang="en-US" sz="2000" b="0" dirty="0">
                          <a:solidFill>
                            <a:schemeClr val="tx1"/>
                          </a:solidFill>
                          <a:effectLst/>
                          <a:latin typeface="微軟正黑體" panose="020B0604030504040204" pitchFamily="34" charset="-120"/>
                          <a:ea typeface="微軟正黑體" panose="020B0604030504040204" pitchFamily="34" charset="-120"/>
                        </a:rPr>
                        <a:t> 如果阿發也正在洽談 </a:t>
                      </a:r>
                      <a:r>
                        <a:rPr lang="en-US" altLang="zh-TW" sz="2000" b="0" dirty="0">
                          <a:solidFill>
                            <a:schemeClr val="tx1"/>
                          </a:solidFill>
                          <a:effectLst/>
                          <a:latin typeface="微軟正黑體" panose="020B0604030504040204" pitchFamily="34" charset="-120"/>
                          <a:ea typeface="微軟正黑體" panose="020B0604030504040204" pitchFamily="34" charset="-120"/>
                        </a:rPr>
                        <a:t>ASR</a:t>
                      </a:r>
                      <a:r>
                        <a:rPr lang="zh-TW" altLang="en-US" sz="2000" b="0" dirty="0">
                          <a:solidFill>
                            <a:schemeClr val="tx1"/>
                          </a:solidFill>
                          <a:effectLst/>
                          <a:latin typeface="微軟正黑體" panose="020B0604030504040204" pitchFamily="34" charset="-120"/>
                          <a:ea typeface="微軟正黑體" panose="020B0604030504040204" pitchFamily="34" charset="-120"/>
                        </a:rPr>
                        <a:t> 相關需求，可以一起使用</a:t>
                      </a:r>
                      <a:endParaRPr lang="en-US" altLang="zh-TW" sz="2000" b="0" dirty="0">
                        <a:solidFill>
                          <a:schemeClr val="tx1"/>
                        </a:solidFill>
                        <a:effectLst/>
                        <a:latin typeface="微軟正黑體" panose="020B0604030504040204" pitchFamily="34" charset="-120"/>
                        <a:ea typeface="微軟正黑體" panose="020B0604030504040204" pitchFamily="34" charset="-120"/>
                      </a:endParaRPr>
                    </a:p>
                  </a:txBody>
                  <a:tcPr/>
                </a:tc>
                <a:tc hMerge="1">
                  <a:txBody>
                    <a:bodyPr/>
                    <a:lstStyle/>
                    <a:p>
                      <a:endParaRPr lang="zh-TW" altLang="en-US" dirty="0">
                        <a:solidFill>
                          <a:schemeClr val="tx1"/>
                        </a:solidFill>
                      </a:endParaRPr>
                    </a:p>
                  </a:txBody>
                  <a:tcPr/>
                </a:tc>
                <a:tc hMerge="1">
                  <a:txBody>
                    <a:bodyPr/>
                    <a:lstStyle/>
                    <a:p>
                      <a:endParaRPr lang="zh-TW" altLang="en-US" dirty="0">
                        <a:solidFill>
                          <a:schemeClr val="tx1"/>
                        </a:solidFill>
                      </a:endParaRPr>
                    </a:p>
                  </a:txBody>
                  <a:tcPr/>
                </a:tc>
                <a:extLst>
                  <a:ext uri="{0D108BD9-81ED-4DB2-BD59-A6C34878D82A}">
                    <a16:rowId xmlns:a16="http://schemas.microsoft.com/office/drawing/2014/main" val="2984798368"/>
                  </a:ext>
                </a:extLst>
              </a:tr>
            </a:tbl>
          </a:graphicData>
        </a:graphic>
      </p:graphicFrame>
    </p:spTree>
    <p:extLst>
      <p:ext uri="{BB962C8B-B14F-4D97-AF65-F5344CB8AC3E}">
        <p14:creationId xmlns:p14="http://schemas.microsoft.com/office/powerpoint/2010/main" val="1865888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C41B1BA-AC99-4832-947D-33B288BEF533}"/>
              </a:ext>
            </a:extLst>
          </p:cNvPr>
          <p:cNvSpPr/>
          <p:nvPr/>
        </p:nvSpPr>
        <p:spPr>
          <a:xfrm>
            <a:off x="-1" y="-940"/>
            <a:ext cx="12192001" cy="6858939"/>
          </a:xfrm>
          <a:prstGeom prst="rect">
            <a:avLst/>
          </a:prstGeom>
          <a:blipFill dpi="0" rotWithShape="1">
            <a:blip r:embed="rId3"/>
            <a:srcRect/>
            <a:stretch>
              <a:fillRect l="-2494" t="-1" r="-314" b="-27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1F3589A8-4E36-4644-B3E7-0F91A77B2D12}"/>
              </a:ext>
            </a:extLst>
          </p:cNvPr>
          <p:cNvSpPr/>
          <p:nvPr/>
        </p:nvSpPr>
        <p:spPr>
          <a:xfrm>
            <a:off x="0" y="558800"/>
            <a:ext cx="12192000" cy="5740400"/>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a:xfrm>
            <a:off x="526087" y="610431"/>
            <a:ext cx="11133624" cy="562073"/>
          </a:xfrm>
        </p:spPr>
        <p:txBody>
          <a:bodyPr>
            <a:normAutofit fontScale="90000"/>
          </a:bodyPr>
          <a:lstStyle/>
          <a:p>
            <a:pPr marL="0" indent="0">
              <a:buNone/>
            </a:pPr>
            <a:r>
              <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Google</a:t>
            </a:r>
            <a:r>
              <a:rPr lang="zh-TW" altLang="en-US"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收費價目表</a:t>
            </a:r>
            <a:endPar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3" name="投影片編號版面配置區 2">
            <a:extLst>
              <a:ext uri="{FF2B5EF4-FFF2-40B4-BE49-F238E27FC236}">
                <a16:creationId xmlns:a16="http://schemas.microsoft.com/office/drawing/2014/main" id="{A9670043-2E61-4560-910E-8CA6C095765A}"/>
              </a:ext>
            </a:extLst>
          </p:cNvPr>
          <p:cNvSpPr>
            <a:spLocks noGrp="1"/>
          </p:cNvSpPr>
          <p:nvPr>
            <p:ph type="sldNum" sz="quarter" idx="12"/>
          </p:nvPr>
        </p:nvSpPr>
        <p:spPr/>
        <p:txBody>
          <a:bodyPr/>
          <a:lstStyle/>
          <a:p>
            <a:fld id="{70D3610E-E16A-44C9-AC3B-79AA416A4A9C}" type="slidenum">
              <a:rPr lang="zh-TW" altLang="en-US" smtClean="0"/>
              <a:t>46</a:t>
            </a:fld>
            <a:endParaRPr lang="zh-TW" altLang="en-US"/>
          </a:p>
        </p:txBody>
      </p:sp>
      <p:pic>
        <p:nvPicPr>
          <p:cNvPr id="5" name="圖片 4">
            <a:extLst>
              <a:ext uri="{FF2B5EF4-FFF2-40B4-BE49-F238E27FC236}">
                <a16:creationId xmlns:a16="http://schemas.microsoft.com/office/drawing/2014/main" id="{BEFC7D50-27C2-47A6-84AD-72C52145C0BD}"/>
              </a:ext>
            </a:extLst>
          </p:cNvPr>
          <p:cNvPicPr>
            <a:picLocks noChangeAspect="1"/>
          </p:cNvPicPr>
          <p:nvPr/>
        </p:nvPicPr>
        <p:blipFill rotWithShape="1">
          <a:blip r:embed="rId4"/>
          <a:srcRect t="18387"/>
          <a:stretch/>
        </p:blipFill>
        <p:spPr>
          <a:xfrm>
            <a:off x="838200" y="2056753"/>
            <a:ext cx="10544175" cy="3358198"/>
          </a:xfrm>
          <a:prstGeom prst="rect">
            <a:avLst/>
          </a:prstGeom>
        </p:spPr>
      </p:pic>
    </p:spTree>
    <p:extLst>
      <p:ext uri="{BB962C8B-B14F-4D97-AF65-F5344CB8AC3E}">
        <p14:creationId xmlns:p14="http://schemas.microsoft.com/office/powerpoint/2010/main" val="2107652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C41B1BA-AC99-4832-947D-33B288BEF533}"/>
              </a:ext>
            </a:extLst>
          </p:cNvPr>
          <p:cNvSpPr/>
          <p:nvPr/>
        </p:nvSpPr>
        <p:spPr>
          <a:xfrm>
            <a:off x="-1" y="-940"/>
            <a:ext cx="12192001" cy="6858939"/>
          </a:xfrm>
          <a:prstGeom prst="rect">
            <a:avLst/>
          </a:prstGeom>
          <a:blipFill dpi="0" rotWithShape="1">
            <a:blip r:embed="rId3"/>
            <a:srcRect/>
            <a:stretch>
              <a:fillRect l="-2494" t="-1" r="-314" b="-27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1F3589A8-4E36-4644-B3E7-0F91A77B2D12}"/>
              </a:ext>
            </a:extLst>
          </p:cNvPr>
          <p:cNvSpPr/>
          <p:nvPr/>
        </p:nvSpPr>
        <p:spPr>
          <a:xfrm>
            <a:off x="10160" y="558329"/>
            <a:ext cx="12192000" cy="5740400"/>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a:xfrm>
            <a:off x="526087" y="558329"/>
            <a:ext cx="11133624" cy="562073"/>
          </a:xfrm>
        </p:spPr>
        <p:txBody>
          <a:bodyPr>
            <a:normAutofit fontScale="90000"/>
          </a:bodyPr>
          <a:lstStyle/>
          <a:p>
            <a:pPr marL="0" indent="0">
              <a:buNone/>
            </a:pPr>
            <a:r>
              <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3.</a:t>
            </a:r>
            <a:r>
              <a:rPr lang="zh-TW" altLang="en-US"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遇到分類錯誤時的處理情況</a:t>
            </a:r>
            <a:endParaRPr lang="en-US" altLang="zh-TW" sz="44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58DE7A02-1518-45B3-B552-43E6BD7A981C}"/>
              </a:ext>
            </a:extLst>
          </p:cNvPr>
          <p:cNvSpPr>
            <a:spLocks noGrp="1"/>
          </p:cNvSpPr>
          <p:nvPr>
            <p:ph idx="1"/>
          </p:nvPr>
        </p:nvSpPr>
        <p:spPr>
          <a:xfrm>
            <a:off x="838200" y="1884363"/>
            <a:ext cx="9565640" cy="3358197"/>
          </a:xfrm>
          <a:noFill/>
        </p:spPr>
        <p:txBody>
          <a:bodyPr>
            <a:normAutofit fontScale="85000" lnSpcReduction="20000"/>
          </a:bodyPr>
          <a:lstStyle/>
          <a:p>
            <a:pPr>
              <a:buClr>
                <a:schemeClr val="bg1"/>
              </a:buClr>
            </a:pPr>
            <a:r>
              <a:rPr lang="zh-TW" altLang="en-US"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不論準確率多高，都會有分類錯誤的情況發生</a:t>
            </a:r>
            <a:endParaRPr lang="en-US" altLang="zh-TW"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buClr>
                <a:schemeClr val="bg1"/>
              </a:buClr>
            </a:pPr>
            <a:r>
              <a:rPr lang="zh-TW" altLang="en-US"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遇到分類錯誤時，需要自行找出正確的分類，或是求助資深同仁</a:t>
            </a:r>
            <a:endParaRPr lang="en-US" altLang="zh-TW"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buClr>
                <a:schemeClr val="bg1"/>
              </a:buClr>
            </a:pPr>
            <a:r>
              <a:rPr lang="zh-TW" altLang="en-US"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錯誤的資料可以回報以及紀錄，做為之後模型訓練的資料，提升模型的準確度</a:t>
            </a:r>
            <a:endParaRPr lang="en-US" altLang="zh-TW" sz="3600" b="1" dirty="0">
              <a:solidFill>
                <a:schemeClr val="bg1"/>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3AEE7883-DA7A-4B5C-9262-70CA59C917DD}"/>
              </a:ext>
            </a:extLst>
          </p:cNvPr>
          <p:cNvSpPr>
            <a:spLocks noGrp="1"/>
          </p:cNvSpPr>
          <p:nvPr>
            <p:ph type="sldNum" sz="quarter" idx="12"/>
          </p:nvPr>
        </p:nvSpPr>
        <p:spPr/>
        <p:txBody>
          <a:bodyPr/>
          <a:lstStyle/>
          <a:p>
            <a:fld id="{70D3610E-E16A-44C9-AC3B-79AA416A4A9C}" type="slidenum">
              <a:rPr lang="zh-TW" altLang="en-US" smtClean="0"/>
              <a:t>47</a:t>
            </a:fld>
            <a:endParaRPr lang="zh-TW" altLang="en-US"/>
          </a:p>
        </p:txBody>
      </p:sp>
    </p:spTree>
    <p:extLst>
      <p:ext uri="{BB962C8B-B14F-4D97-AF65-F5344CB8AC3E}">
        <p14:creationId xmlns:p14="http://schemas.microsoft.com/office/powerpoint/2010/main" val="72338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「大腦升級」阿發</a:t>
            </a:r>
            <a:r>
              <a:rPr lang="en-US" altLang="zh-TW" dirty="0" err="1"/>
              <a:t>Chatbot</a:t>
            </a:r>
            <a:r>
              <a:rPr lang="zh-TW" altLang="en-US" dirty="0"/>
              <a:t> 三維意圖</a:t>
            </a:r>
          </a:p>
        </p:txBody>
      </p:sp>
      <p:sp>
        <p:nvSpPr>
          <p:cNvPr id="4" name="投影片編號版面配置區 3"/>
          <p:cNvSpPr>
            <a:spLocks noGrp="1"/>
          </p:cNvSpPr>
          <p:nvPr>
            <p:ph type="sldNum" sz="quarter" idx="4"/>
          </p:nvPr>
        </p:nvSpPr>
        <p:spPr>
          <a:prstGeom prst="rect">
            <a:avLst/>
          </a:prstGeom>
        </p:spPr>
        <p:txBody>
          <a:bodyPr vert="horz" lIns="91440" tIns="45720" rIns="91440" bIns="45720" rtlCol="0" anchor="ctr"/>
          <a:lstStyle>
            <a:defPPr>
              <a:defRPr lang="zh-TW"/>
            </a:defPPr>
            <a:lvl1pPr marL="0" algn="l" defTabSz="914400" rtl="0" eaLnBrk="1" latinLnBrk="0" hangingPunct="1">
              <a:defRPr sz="1200" kern="1200">
                <a:solidFill>
                  <a:schemeClr val="tx1">
                    <a:lumMod val="65000"/>
                    <a:lumOff val="35000"/>
                  </a:schemeClr>
                </a:solidFill>
                <a:latin typeface="Calibri" charset="0"/>
                <a:ea typeface="Calibri" charset="0"/>
                <a:cs typeface="Calibri"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AF07C5-463E-4746-8662-F9EAE6427DB3}" type="slidenum">
              <a:rPr lang="zh-TW" altLang="en-US" smtClean="0"/>
              <a:pPr/>
              <a:t>48</a:t>
            </a:fld>
            <a:endParaRPr lang="zh-TW" altLang="en-US" dirty="0"/>
          </a:p>
        </p:txBody>
      </p:sp>
      <p:sp>
        <p:nvSpPr>
          <p:cNvPr id="127" name="矩形 126"/>
          <p:cNvSpPr/>
          <p:nvPr/>
        </p:nvSpPr>
        <p:spPr>
          <a:xfrm>
            <a:off x="6010149" y="5768307"/>
            <a:ext cx="1823747" cy="646331"/>
          </a:xfrm>
          <a:prstGeom prst="rect">
            <a:avLst/>
          </a:prstGeom>
        </p:spPr>
        <p:txBody>
          <a:bodyPr wrap="square">
            <a:spAutoFit/>
          </a:bodyPr>
          <a:lstStyle/>
          <a:p>
            <a:pPr defTabSz="457189"/>
            <a:r>
              <a:rPr kumimoji="1" lang="en-US" altLang="zh-TW" b="1" dirty="0">
                <a:solidFill>
                  <a:srgbClr val="ED7D31"/>
                </a:solidFill>
                <a:latin typeface="Microsoft JhengHei" charset="-120"/>
                <a:ea typeface="Microsoft JhengHei" charset="-120"/>
                <a:cs typeface="Microsoft JhengHei" charset="-120"/>
              </a:rPr>
              <a:t>【</a:t>
            </a:r>
            <a:r>
              <a:rPr kumimoji="1" lang="zh-TW" altLang="en-US" b="1" dirty="0">
                <a:solidFill>
                  <a:srgbClr val="ED7D31"/>
                </a:solidFill>
                <a:latin typeface="Microsoft JhengHei" charset="-120"/>
                <a:ea typeface="Microsoft JhengHei" charset="-120"/>
                <a:cs typeface="Microsoft JhengHei" charset="-120"/>
              </a:rPr>
              <a:t>信用卡查詢</a:t>
            </a:r>
            <a:r>
              <a:rPr kumimoji="1" lang="en-US" altLang="zh-TW" b="1" dirty="0">
                <a:solidFill>
                  <a:srgbClr val="ED7D31"/>
                </a:solidFill>
                <a:latin typeface="Microsoft JhengHei" charset="-120"/>
                <a:ea typeface="Microsoft JhengHei" charset="-120"/>
                <a:cs typeface="Microsoft JhengHei" charset="-120"/>
              </a:rPr>
              <a:t>】</a:t>
            </a:r>
          </a:p>
          <a:p>
            <a:pPr defTabSz="457189"/>
            <a:r>
              <a:rPr kumimoji="1" lang="en-US" altLang="zh-TW" b="1" dirty="0">
                <a:solidFill>
                  <a:srgbClr val="ED7D31"/>
                </a:solidFill>
                <a:latin typeface="Microsoft JhengHei" charset="-120"/>
                <a:ea typeface="Microsoft JhengHei" charset="-120"/>
                <a:cs typeface="Microsoft JhengHei" charset="-120"/>
              </a:rPr>
              <a:t>【</a:t>
            </a:r>
            <a:r>
              <a:rPr kumimoji="1" lang="zh-TW" altLang="en-US" b="1" dirty="0">
                <a:solidFill>
                  <a:srgbClr val="ED7D31"/>
                </a:solidFill>
                <a:latin typeface="Microsoft JhengHei" charset="-120"/>
                <a:ea typeface="Microsoft JhengHei" charset="-120"/>
                <a:cs typeface="Microsoft JhengHei" charset="-120"/>
              </a:rPr>
              <a:t>信用卡繳費</a:t>
            </a:r>
            <a:r>
              <a:rPr kumimoji="1" lang="en-US" altLang="zh-TW" b="1" dirty="0">
                <a:solidFill>
                  <a:srgbClr val="ED7D31"/>
                </a:solidFill>
                <a:latin typeface="Microsoft JhengHei" charset="-120"/>
                <a:ea typeface="Microsoft JhengHei" charset="-120"/>
                <a:cs typeface="Microsoft JhengHei" charset="-120"/>
              </a:rPr>
              <a:t>】</a:t>
            </a:r>
            <a:r>
              <a:rPr kumimoji="1" lang="zh-TW" altLang="en-US" b="1" dirty="0">
                <a:solidFill>
                  <a:srgbClr val="ED7D31"/>
                </a:solidFill>
                <a:latin typeface="Microsoft JhengHei" charset="-120"/>
                <a:ea typeface="Microsoft JhengHei" charset="-120"/>
                <a:cs typeface="Microsoft JhengHei" charset="-120"/>
              </a:rPr>
              <a:t> </a:t>
            </a:r>
          </a:p>
        </p:txBody>
      </p:sp>
      <p:sp>
        <p:nvSpPr>
          <p:cNvPr id="128" name="矩形 127"/>
          <p:cNvSpPr/>
          <p:nvPr/>
        </p:nvSpPr>
        <p:spPr>
          <a:xfrm>
            <a:off x="9413490" y="5804966"/>
            <a:ext cx="2781531" cy="646331"/>
          </a:xfrm>
          <a:prstGeom prst="rect">
            <a:avLst/>
          </a:prstGeom>
        </p:spPr>
        <p:txBody>
          <a:bodyPr wrap="none">
            <a:spAutoFit/>
          </a:bodyPr>
          <a:lstStyle/>
          <a:p>
            <a:pPr defTabSz="457189"/>
            <a:r>
              <a:rPr kumimoji="1" lang="en-US" altLang="zh-TW" b="1" dirty="0">
                <a:solidFill>
                  <a:srgbClr val="ED7D31"/>
                </a:solidFill>
                <a:latin typeface="Microsoft JhengHei" charset="-120"/>
                <a:ea typeface="Microsoft JhengHei" charset="-120"/>
                <a:cs typeface="Microsoft JhengHei" charset="-120"/>
              </a:rPr>
              <a:t>【</a:t>
            </a:r>
            <a:r>
              <a:rPr kumimoji="1" lang="zh-TW" altLang="en-US" b="1" dirty="0">
                <a:solidFill>
                  <a:srgbClr val="ED7D31"/>
                </a:solidFill>
                <a:latin typeface="Microsoft JhengHei" charset="-120"/>
                <a:ea typeface="Microsoft JhengHei" charset="-120"/>
                <a:cs typeface="Microsoft JhengHei" charset="-120"/>
              </a:rPr>
              <a:t>查詢信用卡帳單</a:t>
            </a:r>
            <a:r>
              <a:rPr kumimoji="1" lang="en-US" altLang="zh-TW" b="1" dirty="0">
                <a:solidFill>
                  <a:srgbClr val="ED7D31"/>
                </a:solidFill>
                <a:latin typeface="Microsoft JhengHei" charset="-120"/>
                <a:ea typeface="Microsoft JhengHei" charset="-120"/>
                <a:cs typeface="Microsoft JhengHei" charset="-120"/>
              </a:rPr>
              <a:t>】</a:t>
            </a:r>
          </a:p>
          <a:p>
            <a:pPr defTabSz="457189"/>
            <a:r>
              <a:rPr kumimoji="1" lang="en-US" altLang="zh-TW" b="1" dirty="0">
                <a:solidFill>
                  <a:srgbClr val="ED7D31"/>
                </a:solidFill>
                <a:latin typeface="Microsoft JhengHei" charset="-120"/>
                <a:ea typeface="Microsoft JhengHei" charset="-120"/>
                <a:cs typeface="Microsoft JhengHei" charset="-120"/>
              </a:rPr>
              <a:t>【</a:t>
            </a:r>
            <a:r>
              <a:rPr kumimoji="1" lang="zh-TW" altLang="en-US" b="1" dirty="0">
                <a:solidFill>
                  <a:srgbClr val="ED7D31"/>
                </a:solidFill>
                <a:latin typeface="Microsoft JhengHei" charset="-120"/>
                <a:ea typeface="Microsoft JhengHei" charset="-120"/>
                <a:cs typeface="Microsoft JhengHei" charset="-120"/>
              </a:rPr>
              <a:t>查詢信用卡可用額度</a:t>
            </a:r>
            <a:r>
              <a:rPr kumimoji="1" lang="en-US" altLang="zh-TW" b="1" dirty="0">
                <a:solidFill>
                  <a:srgbClr val="ED7D31"/>
                </a:solidFill>
                <a:latin typeface="Microsoft JhengHei" charset="-120"/>
                <a:ea typeface="Microsoft JhengHei" charset="-120"/>
                <a:cs typeface="Microsoft JhengHei" charset="-120"/>
              </a:rPr>
              <a:t>】</a:t>
            </a:r>
            <a:r>
              <a:rPr kumimoji="1" lang="zh-TW" altLang="en-US" b="1" dirty="0">
                <a:solidFill>
                  <a:srgbClr val="ED7D31"/>
                </a:solidFill>
                <a:latin typeface="Microsoft JhengHei" charset="-120"/>
                <a:ea typeface="Microsoft JhengHei" charset="-120"/>
                <a:cs typeface="Microsoft JhengHei" charset="-120"/>
              </a:rPr>
              <a:t> </a:t>
            </a:r>
          </a:p>
        </p:txBody>
      </p:sp>
      <p:sp>
        <p:nvSpPr>
          <p:cNvPr id="129" name="矩形 128"/>
          <p:cNvSpPr/>
          <p:nvPr/>
        </p:nvSpPr>
        <p:spPr>
          <a:xfrm>
            <a:off x="3079499" y="5960329"/>
            <a:ext cx="1620957" cy="584775"/>
          </a:xfrm>
          <a:prstGeom prst="rect">
            <a:avLst/>
          </a:prstGeom>
        </p:spPr>
        <p:txBody>
          <a:bodyPr wrap="none">
            <a:spAutoFit/>
          </a:bodyPr>
          <a:lstStyle/>
          <a:p>
            <a:pPr defTabSz="457189"/>
            <a:r>
              <a:rPr kumimoji="1" lang="en-US" altLang="zh-TW" sz="1600" b="1" dirty="0">
                <a:solidFill>
                  <a:srgbClr val="ED7D31"/>
                </a:solidFill>
                <a:latin typeface="Microsoft JhengHei" charset="-120"/>
                <a:ea typeface="Microsoft JhengHei" charset="-120"/>
                <a:cs typeface="Microsoft JhengHei" charset="-120"/>
              </a:rPr>
              <a:t>【</a:t>
            </a:r>
            <a:r>
              <a:rPr kumimoji="1" lang="zh-TW" altLang="en-US" sz="1600" b="1" dirty="0">
                <a:solidFill>
                  <a:srgbClr val="ED7D31"/>
                </a:solidFill>
                <a:latin typeface="Microsoft JhengHei" charset="-120"/>
                <a:ea typeface="Microsoft JhengHei" charset="-120"/>
                <a:cs typeface="Microsoft JhengHei" charset="-120"/>
              </a:rPr>
              <a:t>信用卡查詢</a:t>
            </a:r>
            <a:r>
              <a:rPr kumimoji="1" lang="en-US" altLang="zh-TW" sz="1600" b="1" dirty="0">
                <a:solidFill>
                  <a:srgbClr val="ED7D31"/>
                </a:solidFill>
                <a:latin typeface="Microsoft JhengHei" charset="-120"/>
                <a:ea typeface="Microsoft JhengHei" charset="-120"/>
                <a:cs typeface="Microsoft JhengHei" charset="-120"/>
              </a:rPr>
              <a:t>】</a:t>
            </a:r>
          </a:p>
          <a:p>
            <a:pPr defTabSz="457189"/>
            <a:r>
              <a:rPr kumimoji="1" lang="en-US" altLang="zh-TW" sz="1600" b="1" dirty="0">
                <a:solidFill>
                  <a:srgbClr val="ED7D31"/>
                </a:solidFill>
                <a:latin typeface="Microsoft JhengHei" charset="-120"/>
                <a:ea typeface="Microsoft JhengHei" charset="-120"/>
                <a:cs typeface="Microsoft JhengHei" charset="-120"/>
              </a:rPr>
              <a:t>【</a:t>
            </a:r>
            <a:r>
              <a:rPr kumimoji="1" lang="zh-TW" altLang="en-US" sz="1600" b="1" dirty="0">
                <a:solidFill>
                  <a:srgbClr val="ED7D31"/>
                </a:solidFill>
                <a:latin typeface="Microsoft JhengHei" charset="-120"/>
                <a:ea typeface="Microsoft JhengHei" charset="-120"/>
                <a:cs typeface="Microsoft JhengHei" charset="-120"/>
              </a:rPr>
              <a:t>帳戶查詢</a:t>
            </a:r>
            <a:r>
              <a:rPr kumimoji="1" lang="en-US" altLang="zh-TW" sz="1600" b="1" dirty="0">
                <a:solidFill>
                  <a:srgbClr val="ED7D31"/>
                </a:solidFill>
                <a:latin typeface="Microsoft JhengHei" charset="-120"/>
                <a:ea typeface="Microsoft JhengHei" charset="-120"/>
                <a:cs typeface="Microsoft JhengHei" charset="-120"/>
              </a:rPr>
              <a:t>】</a:t>
            </a:r>
            <a:r>
              <a:rPr kumimoji="1" lang="zh-TW" altLang="en-US" sz="1600" b="1" dirty="0">
                <a:solidFill>
                  <a:srgbClr val="ED7D31"/>
                </a:solidFill>
                <a:latin typeface="Microsoft JhengHei" charset="-120"/>
                <a:ea typeface="Microsoft JhengHei" charset="-120"/>
                <a:cs typeface="Microsoft JhengHei" charset="-120"/>
              </a:rPr>
              <a:t> </a:t>
            </a:r>
          </a:p>
        </p:txBody>
      </p:sp>
      <p:grpSp>
        <p:nvGrpSpPr>
          <p:cNvPr id="130" name="群組 129"/>
          <p:cNvGrpSpPr/>
          <p:nvPr/>
        </p:nvGrpSpPr>
        <p:grpSpPr>
          <a:xfrm>
            <a:off x="2351992" y="3911893"/>
            <a:ext cx="2014213" cy="287885"/>
            <a:chOff x="2613856" y="3850710"/>
            <a:chExt cx="2014213" cy="287885"/>
          </a:xfrm>
        </p:grpSpPr>
        <p:cxnSp>
          <p:nvCxnSpPr>
            <p:cNvPr id="131" name="直線箭頭接點 4"/>
            <p:cNvCxnSpPr/>
            <p:nvPr/>
          </p:nvCxnSpPr>
          <p:spPr>
            <a:xfrm flipV="1">
              <a:off x="2668640" y="4127709"/>
              <a:ext cx="1959429" cy="1088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32" name="文字方塊 131"/>
            <p:cNvSpPr txBox="1"/>
            <p:nvPr/>
          </p:nvSpPr>
          <p:spPr>
            <a:xfrm>
              <a:off x="2613856" y="3850710"/>
              <a:ext cx="761747" cy="276999"/>
            </a:xfrm>
            <a:prstGeom prst="rect">
              <a:avLst/>
            </a:prstGeom>
            <a:noFill/>
          </p:spPr>
          <p:txBody>
            <a:bodyPr wrap="none" rtlCol="0">
              <a:spAutoFit/>
            </a:bodyPr>
            <a:lstStyle/>
            <a:p>
              <a:pPr defTabSz="457189"/>
              <a:r>
                <a:rPr kumimoji="1" lang="en-US" altLang="zh-TW" sz="1200" b="1" dirty="0">
                  <a:solidFill>
                    <a:srgbClr val="FF0000"/>
                  </a:solidFill>
                  <a:latin typeface="Microsoft JhengHei" charset="-120"/>
                  <a:ea typeface="Microsoft JhengHei" charset="-120"/>
                  <a:cs typeface="Microsoft JhengHei" charset="-120"/>
                </a:rPr>
                <a:t>&gt;</a:t>
              </a:r>
              <a:r>
                <a:rPr kumimoji="1" lang="zh-TW" altLang="en-US" sz="1200" b="1" dirty="0">
                  <a:solidFill>
                    <a:srgbClr val="000000"/>
                  </a:solidFill>
                  <a:latin typeface="Microsoft JhengHei" charset="-120"/>
                  <a:ea typeface="Microsoft JhengHei" charset="-120"/>
                  <a:cs typeface="Microsoft JhengHei" charset="-120"/>
                </a:rPr>
                <a:t>門檻值</a:t>
              </a:r>
            </a:p>
          </p:txBody>
        </p:sp>
      </p:grpSp>
      <p:grpSp>
        <p:nvGrpSpPr>
          <p:cNvPr id="133" name="群組 132"/>
          <p:cNvGrpSpPr/>
          <p:nvPr/>
        </p:nvGrpSpPr>
        <p:grpSpPr>
          <a:xfrm>
            <a:off x="6759183" y="3885510"/>
            <a:ext cx="2085088" cy="276999"/>
            <a:chOff x="7021047" y="3824321"/>
            <a:chExt cx="2085088" cy="276998"/>
          </a:xfrm>
        </p:grpSpPr>
        <p:cxnSp>
          <p:nvCxnSpPr>
            <p:cNvPr id="134" name="直線箭頭接點 52"/>
            <p:cNvCxnSpPr/>
            <p:nvPr/>
          </p:nvCxnSpPr>
          <p:spPr>
            <a:xfrm flipV="1">
              <a:off x="7146706" y="4079929"/>
              <a:ext cx="1959429" cy="1088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35" name="文字方塊 134"/>
            <p:cNvSpPr txBox="1"/>
            <p:nvPr/>
          </p:nvSpPr>
          <p:spPr>
            <a:xfrm>
              <a:off x="7021047" y="3824321"/>
              <a:ext cx="761747" cy="276998"/>
            </a:xfrm>
            <a:prstGeom prst="rect">
              <a:avLst/>
            </a:prstGeom>
            <a:noFill/>
          </p:spPr>
          <p:txBody>
            <a:bodyPr wrap="none" rtlCol="0">
              <a:spAutoFit/>
            </a:bodyPr>
            <a:lstStyle/>
            <a:p>
              <a:pPr defTabSz="457189"/>
              <a:r>
                <a:rPr kumimoji="1" lang="en-US" altLang="zh-TW" sz="1200" b="1" dirty="0">
                  <a:solidFill>
                    <a:srgbClr val="FF0000"/>
                  </a:solidFill>
                  <a:latin typeface="Microsoft JhengHei" charset="-120"/>
                  <a:ea typeface="Microsoft JhengHei" charset="-120"/>
                  <a:cs typeface="Microsoft JhengHei" charset="-120"/>
                </a:rPr>
                <a:t>&gt;</a:t>
              </a:r>
              <a:r>
                <a:rPr kumimoji="1" lang="zh-TW" altLang="en-US" sz="1200" b="1" dirty="0">
                  <a:solidFill>
                    <a:srgbClr val="000000"/>
                  </a:solidFill>
                  <a:latin typeface="Microsoft JhengHei" charset="-120"/>
                  <a:ea typeface="Microsoft JhengHei" charset="-120"/>
                  <a:cs typeface="Microsoft JhengHei" charset="-120"/>
                </a:rPr>
                <a:t>門檻值</a:t>
              </a:r>
            </a:p>
          </p:txBody>
        </p:sp>
      </p:grpSp>
      <p:grpSp>
        <p:nvGrpSpPr>
          <p:cNvPr id="136" name="群組 135"/>
          <p:cNvGrpSpPr/>
          <p:nvPr/>
        </p:nvGrpSpPr>
        <p:grpSpPr>
          <a:xfrm>
            <a:off x="500581" y="5126845"/>
            <a:ext cx="4644067" cy="842202"/>
            <a:chOff x="762444" y="5065651"/>
            <a:chExt cx="4644066" cy="842200"/>
          </a:xfrm>
        </p:grpSpPr>
        <p:cxnSp>
          <p:nvCxnSpPr>
            <p:cNvPr id="137" name="肘形接點 136"/>
            <p:cNvCxnSpPr>
              <a:stCxn id="161" idx="2"/>
            </p:cNvCxnSpPr>
            <p:nvPr/>
          </p:nvCxnSpPr>
          <p:spPr>
            <a:xfrm rot="16200000" flipH="1">
              <a:off x="1668807" y="5072588"/>
              <a:ext cx="328696" cy="425512"/>
            </a:xfrm>
            <a:prstGeom prst="bentConnector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8" name="文字方塊 137"/>
            <p:cNvSpPr txBox="1"/>
            <p:nvPr/>
          </p:nvSpPr>
          <p:spPr>
            <a:xfrm>
              <a:off x="3580369" y="5323077"/>
              <a:ext cx="1826141" cy="584774"/>
            </a:xfrm>
            <a:prstGeom prst="rect">
              <a:avLst/>
            </a:prstGeom>
            <a:solidFill>
              <a:srgbClr val="FFC000"/>
            </a:solidFill>
          </p:spPr>
          <p:txBody>
            <a:bodyPr wrap="none" rtlCol="0">
              <a:spAutoFit/>
            </a:bodyPr>
            <a:lstStyle/>
            <a:p>
              <a:pPr defTabSz="457189"/>
              <a:r>
                <a:rPr kumimoji="1" lang="zh-TW" altLang="en-US" sz="1600" b="1" dirty="0">
                  <a:solidFill>
                    <a:srgbClr val="000000"/>
                  </a:solidFill>
                  <a:latin typeface="Microsoft JhengHei" charset="-120"/>
                  <a:ea typeface="Microsoft JhengHei" charset="-120"/>
                  <a:cs typeface="Microsoft JhengHei" charset="-120"/>
                </a:rPr>
                <a:t>設計反問</a:t>
              </a:r>
              <a:endParaRPr kumimoji="1" lang="en-US" altLang="zh-TW" sz="1600" b="1" dirty="0">
                <a:solidFill>
                  <a:srgbClr val="000000"/>
                </a:solidFill>
                <a:latin typeface="Microsoft JhengHei" charset="-120"/>
                <a:ea typeface="Microsoft JhengHei" charset="-120"/>
                <a:cs typeface="Microsoft JhengHei" charset="-120"/>
              </a:endParaRPr>
            </a:p>
            <a:p>
              <a:pPr defTabSz="457189"/>
              <a:r>
                <a:rPr kumimoji="1" lang="zh-TW" altLang="en-US" sz="1600" b="1" dirty="0">
                  <a:solidFill>
                    <a:srgbClr val="000000"/>
                  </a:solidFill>
                  <a:latin typeface="Microsoft JhengHei" charset="-120"/>
                  <a:ea typeface="Microsoft JhengHei" charset="-120"/>
                  <a:cs typeface="Microsoft JhengHei" charset="-120"/>
                </a:rPr>
                <a:t>該操作的</a:t>
              </a:r>
              <a:r>
                <a:rPr kumimoji="1" lang="zh-TW" altLang="en-US" sz="1600" b="1" u="sng" dirty="0">
                  <a:solidFill>
                    <a:srgbClr val="000000"/>
                  </a:solidFill>
                  <a:latin typeface="Microsoft JhengHei" charset="-120"/>
                  <a:ea typeface="Microsoft JhengHei" charset="-120"/>
                  <a:cs typeface="Microsoft JhengHei" charset="-120"/>
                </a:rPr>
                <a:t>部門</a:t>
              </a:r>
              <a:r>
                <a:rPr kumimoji="1" lang="zh-TW" altLang="en-US" sz="1600" b="1" dirty="0">
                  <a:solidFill>
                    <a:srgbClr val="000000"/>
                  </a:solidFill>
                  <a:latin typeface="Microsoft JhengHei" charset="-120"/>
                  <a:ea typeface="Microsoft JhengHei" charset="-120"/>
                  <a:cs typeface="Microsoft JhengHei" charset="-120"/>
                </a:rPr>
                <a:t>選項</a:t>
              </a:r>
            </a:p>
          </p:txBody>
        </p:sp>
        <p:sp>
          <p:nvSpPr>
            <p:cNvPr id="139" name="文字方塊 138"/>
            <p:cNvSpPr txBox="1"/>
            <p:nvPr/>
          </p:nvSpPr>
          <p:spPr>
            <a:xfrm>
              <a:off x="762444" y="5065651"/>
              <a:ext cx="761747" cy="276998"/>
            </a:xfrm>
            <a:prstGeom prst="rect">
              <a:avLst/>
            </a:prstGeom>
            <a:noFill/>
          </p:spPr>
          <p:txBody>
            <a:bodyPr wrap="none" rtlCol="0">
              <a:spAutoFit/>
            </a:bodyPr>
            <a:lstStyle/>
            <a:p>
              <a:pPr defTabSz="457189"/>
              <a:r>
                <a:rPr kumimoji="1" lang="en-US" altLang="zh-TW" sz="1200" b="1" dirty="0">
                  <a:solidFill>
                    <a:srgbClr val="0082EE"/>
                  </a:solidFill>
                  <a:latin typeface="Microsoft JhengHei" charset="-120"/>
                  <a:ea typeface="Microsoft JhengHei" charset="-120"/>
                  <a:cs typeface="Microsoft JhengHei" charset="-120"/>
                </a:rPr>
                <a:t>&lt;</a:t>
              </a:r>
              <a:r>
                <a:rPr kumimoji="1" lang="zh-TW" altLang="en-US" sz="1200" b="1" dirty="0">
                  <a:solidFill>
                    <a:srgbClr val="000000"/>
                  </a:solidFill>
                  <a:latin typeface="Microsoft JhengHei" charset="-120"/>
                  <a:ea typeface="Microsoft JhengHei" charset="-120"/>
                  <a:cs typeface="Microsoft JhengHei" charset="-120"/>
                </a:rPr>
                <a:t>門檻值</a:t>
              </a:r>
            </a:p>
          </p:txBody>
        </p:sp>
      </p:grpSp>
      <p:grpSp>
        <p:nvGrpSpPr>
          <p:cNvPr id="140" name="群組 139"/>
          <p:cNvGrpSpPr/>
          <p:nvPr/>
        </p:nvGrpSpPr>
        <p:grpSpPr>
          <a:xfrm>
            <a:off x="4908834" y="4893326"/>
            <a:ext cx="3196956" cy="834133"/>
            <a:chOff x="5170698" y="4832137"/>
            <a:chExt cx="3196956" cy="834132"/>
          </a:xfrm>
        </p:grpSpPr>
        <p:sp>
          <p:nvSpPr>
            <p:cNvPr id="141" name="文字方塊 140"/>
            <p:cNvSpPr txBox="1"/>
            <p:nvPr/>
          </p:nvSpPr>
          <p:spPr>
            <a:xfrm>
              <a:off x="6427070" y="5081494"/>
              <a:ext cx="1940584" cy="584775"/>
            </a:xfrm>
            <a:prstGeom prst="rect">
              <a:avLst/>
            </a:prstGeom>
            <a:solidFill>
              <a:srgbClr val="FFC000"/>
            </a:solidFill>
          </p:spPr>
          <p:txBody>
            <a:bodyPr wrap="square" rtlCol="0">
              <a:spAutoFit/>
            </a:bodyPr>
            <a:lstStyle/>
            <a:p>
              <a:pPr defTabSz="457189"/>
              <a:r>
                <a:rPr kumimoji="1" lang="zh-TW" altLang="en-US" sz="1600" b="1" dirty="0">
                  <a:solidFill>
                    <a:srgbClr val="000000"/>
                  </a:solidFill>
                  <a:latin typeface="Microsoft JhengHei" charset="-120"/>
                  <a:ea typeface="Microsoft JhengHei" charset="-120"/>
                  <a:cs typeface="Microsoft JhengHei" charset="-120"/>
                </a:rPr>
                <a:t>設計反問：</a:t>
              </a:r>
              <a:endParaRPr kumimoji="1" lang="en-US" altLang="zh-TW" sz="1600" b="1" dirty="0">
                <a:solidFill>
                  <a:srgbClr val="000000"/>
                </a:solidFill>
                <a:latin typeface="Microsoft JhengHei" charset="-120"/>
                <a:ea typeface="Microsoft JhengHei" charset="-120"/>
                <a:cs typeface="Microsoft JhengHei" charset="-120"/>
              </a:endParaRPr>
            </a:p>
            <a:p>
              <a:pPr defTabSz="457189"/>
              <a:r>
                <a:rPr kumimoji="1" lang="zh-TW" altLang="en-US" sz="1600" b="1" dirty="0">
                  <a:solidFill>
                    <a:srgbClr val="000000"/>
                  </a:solidFill>
                  <a:latin typeface="Microsoft JhengHei" charset="-120"/>
                  <a:ea typeface="Microsoft JhengHei" charset="-120"/>
                  <a:cs typeface="Microsoft JhengHei" charset="-120"/>
                </a:rPr>
                <a:t>該部門的</a:t>
              </a:r>
              <a:r>
                <a:rPr kumimoji="1" lang="zh-TW" altLang="en-US" sz="1600" b="1" u="sng" dirty="0">
                  <a:solidFill>
                    <a:srgbClr val="000000"/>
                  </a:solidFill>
                  <a:latin typeface="Microsoft JhengHei" charset="-120"/>
                  <a:ea typeface="Microsoft JhengHei" charset="-120"/>
                  <a:cs typeface="Microsoft JhengHei" charset="-120"/>
                </a:rPr>
                <a:t>操作</a:t>
              </a:r>
              <a:r>
                <a:rPr kumimoji="1" lang="zh-TW" altLang="en-US" sz="1600" b="1" dirty="0">
                  <a:solidFill>
                    <a:srgbClr val="000000"/>
                  </a:solidFill>
                  <a:latin typeface="Microsoft JhengHei" charset="-120"/>
                  <a:ea typeface="Microsoft JhengHei" charset="-120"/>
                  <a:cs typeface="Microsoft JhengHei" charset="-120"/>
                </a:rPr>
                <a:t>選項</a:t>
              </a:r>
              <a:endParaRPr kumimoji="1" lang="en-US" altLang="zh-TW" sz="1600" b="1" dirty="0">
                <a:solidFill>
                  <a:srgbClr val="000000"/>
                </a:solidFill>
                <a:latin typeface="Microsoft JhengHei" charset="-120"/>
                <a:ea typeface="Microsoft JhengHei" charset="-120"/>
                <a:cs typeface="Microsoft JhengHei" charset="-120"/>
              </a:endParaRPr>
            </a:p>
          </p:txBody>
        </p:sp>
        <p:cxnSp>
          <p:nvCxnSpPr>
            <p:cNvPr id="142" name="肘形接點 141"/>
            <p:cNvCxnSpPr/>
            <p:nvPr/>
          </p:nvCxnSpPr>
          <p:spPr>
            <a:xfrm rot="16200000" flipH="1">
              <a:off x="5880823" y="4889177"/>
              <a:ext cx="603288" cy="489207"/>
            </a:xfrm>
            <a:prstGeom prst="bentConnector3">
              <a:avLst>
                <a:gd name="adj1" fmla="val 98719"/>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3" name="文字方塊 142"/>
            <p:cNvSpPr txBox="1"/>
            <p:nvPr/>
          </p:nvSpPr>
          <p:spPr>
            <a:xfrm>
              <a:off x="5170698" y="4871573"/>
              <a:ext cx="761747" cy="276999"/>
            </a:xfrm>
            <a:prstGeom prst="rect">
              <a:avLst/>
            </a:prstGeom>
            <a:noFill/>
          </p:spPr>
          <p:txBody>
            <a:bodyPr wrap="none" rtlCol="0">
              <a:spAutoFit/>
            </a:bodyPr>
            <a:lstStyle/>
            <a:p>
              <a:pPr defTabSz="457189"/>
              <a:r>
                <a:rPr kumimoji="1" lang="en-US" altLang="zh-TW" sz="1200" b="1" dirty="0">
                  <a:solidFill>
                    <a:srgbClr val="000000"/>
                  </a:solidFill>
                  <a:latin typeface="Microsoft JhengHei" charset="-120"/>
                  <a:ea typeface="Microsoft JhengHei" charset="-120"/>
                  <a:cs typeface="Microsoft JhengHei" charset="-120"/>
                </a:rPr>
                <a:t>&lt;</a:t>
              </a:r>
              <a:r>
                <a:rPr kumimoji="1" lang="zh-TW" altLang="en-US" sz="1200" b="1" dirty="0">
                  <a:solidFill>
                    <a:srgbClr val="000000"/>
                  </a:solidFill>
                  <a:latin typeface="Microsoft JhengHei" charset="-120"/>
                  <a:ea typeface="Microsoft JhengHei" charset="-120"/>
                  <a:cs typeface="Microsoft JhengHei" charset="-120"/>
                </a:rPr>
                <a:t>門檻值</a:t>
              </a:r>
            </a:p>
          </p:txBody>
        </p:sp>
      </p:grpSp>
      <p:grpSp>
        <p:nvGrpSpPr>
          <p:cNvPr id="144" name="群組 143"/>
          <p:cNvGrpSpPr/>
          <p:nvPr/>
        </p:nvGrpSpPr>
        <p:grpSpPr>
          <a:xfrm>
            <a:off x="8509786" y="4800548"/>
            <a:ext cx="3331087" cy="924054"/>
            <a:chOff x="8771651" y="4739363"/>
            <a:chExt cx="3331086" cy="924054"/>
          </a:xfrm>
        </p:grpSpPr>
        <p:sp>
          <p:nvSpPr>
            <p:cNvPr id="145" name="文字方塊 144"/>
            <p:cNvSpPr txBox="1"/>
            <p:nvPr/>
          </p:nvSpPr>
          <p:spPr>
            <a:xfrm>
              <a:off x="10029501" y="5078642"/>
              <a:ext cx="2073236" cy="584775"/>
            </a:xfrm>
            <a:prstGeom prst="rect">
              <a:avLst/>
            </a:prstGeom>
            <a:solidFill>
              <a:srgbClr val="FFC000"/>
            </a:solidFill>
          </p:spPr>
          <p:txBody>
            <a:bodyPr wrap="square" rtlCol="0">
              <a:spAutoFit/>
            </a:bodyPr>
            <a:lstStyle/>
            <a:p>
              <a:pPr defTabSz="457189"/>
              <a:r>
                <a:rPr kumimoji="1" lang="zh-TW" altLang="en-US" sz="1600" b="1" dirty="0">
                  <a:solidFill>
                    <a:srgbClr val="000000"/>
                  </a:solidFill>
                  <a:latin typeface="Microsoft JhengHei" charset="-120"/>
                  <a:ea typeface="Microsoft JhengHei" charset="-120"/>
                  <a:cs typeface="Microsoft JhengHei" charset="-120"/>
                </a:rPr>
                <a:t>設計反問：</a:t>
              </a:r>
              <a:endParaRPr kumimoji="1" lang="en-US" altLang="zh-TW" sz="1600" b="1" dirty="0">
                <a:solidFill>
                  <a:srgbClr val="000000"/>
                </a:solidFill>
                <a:latin typeface="Microsoft JhengHei" charset="-120"/>
                <a:ea typeface="Microsoft JhengHei" charset="-120"/>
                <a:cs typeface="Microsoft JhengHei" charset="-120"/>
              </a:endParaRPr>
            </a:p>
            <a:p>
              <a:pPr defTabSz="457189"/>
              <a:r>
                <a:rPr kumimoji="1" lang="zh-TW" altLang="en-US" sz="1600" b="1" dirty="0">
                  <a:solidFill>
                    <a:srgbClr val="000000"/>
                  </a:solidFill>
                  <a:latin typeface="Microsoft JhengHei" charset="-120"/>
                  <a:ea typeface="Microsoft JhengHei" charset="-120"/>
                  <a:cs typeface="Microsoft JhengHei" charset="-120"/>
                </a:rPr>
                <a:t>該子部門的項目選項</a:t>
              </a:r>
              <a:endParaRPr kumimoji="1" lang="en-US" altLang="zh-TW" sz="1600" b="1" dirty="0">
                <a:solidFill>
                  <a:srgbClr val="000000"/>
                </a:solidFill>
                <a:latin typeface="Microsoft JhengHei" charset="-120"/>
                <a:ea typeface="Microsoft JhengHei" charset="-120"/>
                <a:cs typeface="Microsoft JhengHei" charset="-120"/>
              </a:endParaRPr>
            </a:p>
          </p:txBody>
        </p:sp>
        <p:cxnSp>
          <p:nvCxnSpPr>
            <p:cNvPr id="146" name="肘形接點 145"/>
            <p:cNvCxnSpPr/>
            <p:nvPr/>
          </p:nvCxnSpPr>
          <p:spPr>
            <a:xfrm rot="16200000" flipH="1">
              <a:off x="9481776" y="4796403"/>
              <a:ext cx="603288" cy="489207"/>
            </a:xfrm>
            <a:prstGeom prst="bentConnector3">
              <a:avLst>
                <a:gd name="adj1" fmla="val 98719"/>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7" name="文字方塊 146"/>
            <p:cNvSpPr txBox="1"/>
            <p:nvPr/>
          </p:nvSpPr>
          <p:spPr>
            <a:xfrm>
              <a:off x="8771651" y="4778799"/>
              <a:ext cx="761747" cy="276999"/>
            </a:xfrm>
            <a:prstGeom prst="rect">
              <a:avLst/>
            </a:prstGeom>
            <a:noFill/>
          </p:spPr>
          <p:txBody>
            <a:bodyPr wrap="none" rtlCol="0">
              <a:spAutoFit/>
            </a:bodyPr>
            <a:lstStyle/>
            <a:p>
              <a:pPr defTabSz="457189"/>
              <a:r>
                <a:rPr kumimoji="1" lang="en-US" altLang="zh-TW" sz="1200" b="1" dirty="0">
                  <a:solidFill>
                    <a:srgbClr val="0082EE"/>
                  </a:solidFill>
                  <a:latin typeface="Microsoft JhengHei" charset="-120"/>
                  <a:ea typeface="Microsoft JhengHei" charset="-120"/>
                  <a:cs typeface="Microsoft JhengHei" charset="-120"/>
                </a:rPr>
                <a:t>&lt;</a:t>
              </a:r>
              <a:r>
                <a:rPr kumimoji="1" lang="zh-TW" altLang="en-US" sz="1200" b="1" dirty="0">
                  <a:solidFill>
                    <a:srgbClr val="000000"/>
                  </a:solidFill>
                  <a:latin typeface="Microsoft JhengHei" charset="-120"/>
                  <a:ea typeface="Microsoft JhengHei" charset="-120"/>
                  <a:cs typeface="Microsoft JhengHei" charset="-120"/>
                </a:rPr>
                <a:t>門檻值</a:t>
              </a:r>
            </a:p>
          </p:txBody>
        </p:sp>
      </p:grpSp>
      <p:sp>
        <p:nvSpPr>
          <p:cNvPr id="148" name="矩形 147"/>
          <p:cNvSpPr/>
          <p:nvPr/>
        </p:nvSpPr>
        <p:spPr>
          <a:xfrm>
            <a:off x="0" y="954018"/>
            <a:ext cx="7146707" cy="842801"/>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defTabSz="457189"/>
            <a:r>
              <a:rPr kumimoji="1" lang="en-US" altLang="zh-TW" sz="2400" b="1" dirty="0">
                <a:solidFill>
                  <a:prstClr val="white"/>
                </a:solidFill>
                <a:latin typeface="Microsoft JhengHei" charset="-120"/>
                <a:ea typeface="Microsoft JhengHei" charset="-120"/>
                <a:cs typeface="Microsoft JhengHei" charset="-120"/>
              </a:rPr>
              <a:t>NLU</a:t>
            </a:r>
            <a:r>
              <a:rPr kumimoji="1" lang="zh-TW" altLang="en-US" sz="2400" b="1" dirty="0">
                <a:solidFill>
                  <a:prstClr val="white"/>
                </a:solidFill>
                <a:latin typeface="Microsoft JhengHei" charset="-120"/>
                <a:ea typeface="Microsoft JhengHei" charset="-120"/>
                <a:cs typeface="Microsoft JhengHei" charset="-120"/>
              </a:rPr>
              <a:t>下的意圖減少，訓練新語料影響範圍縮小</a:t>
            </a:r>
          </a:p>
        </p:txBody>
      </p:sp>
      <p:sp>
        <p:nvSpPr>
          <p:cNvPr id="149" name="矩形 148"/>
          <p:cNvSpPr/>
          <p:nvPr/>
        </p:nvSpPr>
        <p:spPr>
          <a:xfrm>
            <a:off x="4596559" y="1914125"/>
            <a:ext cx="7588300" cy="842801"/>
          </a:xfrm>
          <a:prstGeom prst="rect">
            <a:avLst/>
          </a:prstGeom>
          <a:solidFill>
            <a:srgbClr val="0020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defTabSz="457189"/>
            <a:r>
              <a:rPr kumimoji="1" lang="zh-TW" altLang="en-US" sz="2400" b="1" dirty="0">
                <a:solidFill>
                  <a:prstClr val="white"/>
                </a:solidFill>
                <a:latin typeface="Microsoft JhengHei" charset="-120"/>
                <a:ea typeface="Microsoft JhengHei" charset="-120"/>
                <a:cs typeface="Microsoft JhengHei" charset="-120"/>
              </a:rPr>
              <a:t>各個</a:t>
            </a:r>
            <a:r>
              <a:rPr kumimoji="1" lang="en-US" altLang="zh-TW" sz="2400" b="1" dirty="0">
                <a:solidFill>
                  <a:prstClr val="white"/>
                </a:solidFill>
                <a:latin typeface="Microsoft JhengHei" charset="-120"/>
                <a:ea typeface="Microsoft JhengHei" charset="-120"/>
                <a:cs typeface="Microsoft JhengHei" charset="-120"/>
              </a:rPr>
              <a:t>NLU</a:t>
            </a:r>
            <a:r>
              <a:rPr kumimoji="1" lang="zh-TW" altLang="en-US" sz="2400" b="1" dirty="0">
                <a:solidFill>
                  <a:prstClr val="white"/>
                </a:solidFill>
                <a:latin typeface="Microsoft JhengHei" charset="-120"/>
                <a:ea typeface="Microsoft JhengHei" charset="-120"/>
                <a:cs typeface="Microsoft JhengHei" charset="-120"/>
              </a:rPr>
              <a:t>任務明確，聽不懂以反問引導</a:t>
            </a:r>
          </a:p>
        </p:txBody>
      </p:sp>
      <p:grpSp>
        <p:nvGrpSpPr>
          <p:cNvPr id="150" name="群組 149"/>
          <p:cNvGrpSpPr/>
          <p:nvPr/>
        </p:nvGrpSpPr>
        <p:grpSpPr>
          <a:xfrm>
            <a:off x="464392" y="3658044"/>
            <a:ext cx="10472241" cy="2970701"/>
            <a:chOff x="454231" y="3719003"/>
            <a:chExt cx="10472241" cy="2970701"/>
          </a:xfrm>
        </p:grpSpPr>
        <p:grpSp>
          <p:nvGrpSpPr>
            <p:cNvPr id="151" name="群組 150"/>
            <p:cNvGrpSpPr/>
            <p:nvPr/>
          </p:nvGrpSpPr>
          <p:grpSpPr>
            <a:xfrm>
              <a:off x="454231" y="3719003"/>
              <a:ext cx="1767965" cy="1585099"/>
              <a:chOff x="13233445" y="4910809"/>
              <a:chExt cx="1767965" cy="1585099"/>
            </a:xfrm>
          </p:grpSpPr>
          <p:pic>
            <p:nvPicPr>
              <p:cNvPr id="161" name="圖片 160">
                <a:extLst>
                  <a:ext uri="{FF2B5EF4-FFF2-40B4-BE49-F238E27FC236}">
                    <a16:creationId xmlns:a16="http://schemas.microsoft.com/office/drawing/2014/main" id="{10180EA7-A2A0-2941-A5C7-39916193AA5E}"/>
                  </a:ext>
                </a:extLst>
              </p:cNvPr>
              <p:cNvPicPr>
                <a:picLocks noChangeAspect="1"/>
              </p:cNvPicPr>
              <p:nvPr/>
            </p:nvPicPr>
            <p:blipFill rotWithShape="1">
              <a:blip r:embed="rId3">
                <a:alphaModFix amt="45000"/>
              </a:blip>
              <a:srcRect r="72485"/>
              <a:stretch/>
            </p:blipFill>
            <p:spPr>
              <a:xfrm>
                <a:off x="13233445" y="4910809"/>
                <a:ext cx="1767965" cy="1585099"/>
              </a:xfrm>
              <a:prstGeom prst="rect">
                <a:avLst/>
              </a:prstGeom>
            </p:spPr>
          </p:pic>
          <p:sp>
            <p:nvSpPr>
              <p:cNvPr id="162" name="文字方塊 161"/>
              <p:cNvSpPr txBox="1"/>
              <p:nvPr/>
            </p:nvSpPr>
            <p:spPr>
              <a:xfrm>
                <a:off x="13659203" y="4999774"/>
                <a:ext cx="827599" cy="830997"/>
              </a:xfrm>
              <a:prstGeom prst="rect">
                <a:avLst/>
              </a:prstGeom>
              <a:noFill/>
            </p:spPr>
            <p:txBody>
              <a:bodyPr wrap="none" rtlCol="0">
                <a:spAutoFit/>
              </a:bodyPr>
              <a:lstStyle/>
              <a:p>
                <a:pPr algn="ctr" defTabSz="457189"/>
                <a:r>
                  <a:rPr kumimoji="1" lang="en-US" altLang="zh-TW" sz="2400" b="1" dirty="0">
                    <a:solidFill>
                      <a:prstClr val="black"/>
                    </a:solidFill>
                    <a:latin typeface="Microsoft JhengHei" charset="-120"/>
                    <a:ea typeface="Microsoft JhengHei" charset="-120"/>
                    <a:cs typeface="Microsoft JhengHei" charset="-120"/>
                  </a:rPr>
                  <a:t>NLU</a:t>
                </a:r>
              </a:p>
              <a:p>
                <a:pPr algn="ctr" defTabSz="457189"/>
                <a:r>
                  <a:rPr kumimoji="1" lang="zh-TW" altLang="en-US" sz="2400" b="1" dirty="0">
                    <a:solidFill>
                      <a:prstClr val="black"/>
                    </a:solidFill>
                    <a:latin typeface="Microsoft JhengHei" charset="-120"/>
                    <a:ea typeface="Microsoft JhengHei" charset="-120"/>
                    <a:cs typeface="Microsoft JhengHei" charset="-120"/>
                  </a:rPr>
                  <a:t>總機</a:t>
                </a:r>
              </a:p>
            </p:txBody>
          </p:sp>
        </p:grpSp>
        <p:grpSp>
          <p:nvGrpSpPr>
            <p:cNvPr id="152" name="群組 151"/>
            <p:cNvGrpSpPr/>
            <p:nvPr/>
          </p:nvGrpSpPr>
          <p:grpSpPr>
            <a:xfrm>
              <a:off x="1765204" y="5348490"/>
              <a:ext cx="1533512" cy="1341214"/>
              <a:chOff x="12998459" y="4700127"/>
              <a:chExt cx="2002952" cy="1795781"/>
            </a:xfrm>
          </p:grpSpPr>
          <p:pic>
            <p:nvPicPr>
              <p:cNvPr id="159" name="圖片 158">
                <a:extLst>
                  <a:ext uri="{FF2B5EF4-FFF2-40B4-BE49-F238E27FC236}">
                    <a16:creationId xmlns:a16="http://schemas.microsoft.com/office/drawing/2014/main" id="{10180EA7-A2A0-2941-A5C7-39916193AA5E}"/>
                  </a:ext>
                </a:extLst>
              </p:cNvPr>
              <p:cNvPicPr>
                <a:picLocks noChangeAspect="1"/>
              </p:cNvPicPr>
              <p:nvPr/>
            </p:nvPicPr>
            <p:blipFill rotWithShape="1">
              <a:blip r:embed="rId3">
                <a:alphaModFix amt="45000"/>
              </a:blip>
              <a:srcRect r="72485"/>
              <a:stretch/>
            </p:blipFill>
            <p:spPr>
              <a:xfrm>
                <a:off x="12998459" y="4700127"/>
                <a:ext cx="2002952" cy="1795781"/>
              </a:xfrm>
              <a:prstGeom prst="rect">
                <a:avLst/>
              </a:prstGeom>
            </p:spPr>
          </p:pic>
          <p:sp>
            <p:nvSpPr>
              <p:cNvPr id="160" name="文字方塊 159"/>
              <p:cNvSpPr txBox="1"/>
              <p:nvPr/>
            </p:nvSpPr>
            <p:spPr>
              <a:xfrm>
                <a:off x="13300813" y="4916418"/>
                <a:ext cx="1447177" cy="1112640"/>
              </a:xfrm>
              <a:prstGeom prst="rect">
                <a:avLst/>
              </a:prstGeom>
              <a:noFill/>
            </p:spPr>
            <p:txBody>
              <a:bodyPr wrap="none" rtlCol="0">
                <a:spAutoFit/>
              </a:bodyPr>
              <a:lstStyle/>
              <a:p>
                <a:pPr algn="ctr" defTabSz="457189"/>
                <a:r>
                  <a:rPr kumimoji="1" lang="en-US" altLang="zh-TW" sz="2400" b="1" dirty="0">
                    <a:solidFill>
                      <a:prstClr val="black"/>
                    </a:solidFill>
                    <a:latin typeface="Microsoft JhengHei" charset="-120"/>
                    <a:ea typeface="Microsoft JhengHei" charset="-120"/>
                    <a:cs typeface="Microsoft JhengHei" charset="-120"/>
                  </a:rPr>
                  <a:t>NLU</a:t>
                </a:r>
              </a:p>
              <a:p>
                <a:pPr algn="ctr" defTabSz="457189"/>
                <a:r>
                  <a:rPr kumimoji="1" lang="zh-TW" altLang="en-US" sz="2400" b="1" dirty="0">
                    <a:solidFill>
                      <a:prstClr val="black"/>
                    </a:solidFill>
                    <a:latin typeface="Microsoft JhengHei" charset="-120"/>
                    <a:ea typeface="Microsoft JhengHei" charset="-120"/>
                    <a:cs typeface="Microsoft JhengHei" charset="-120"/>
                  </a:rPr>
                  <a:t>服務台</a:t>
                </a:r>
              </a:p>
            </p:txBody>
          </p:sp>
        </p:grpSp>
        <p:grpSp>
          <p:nvGrpSpPr>
            <p:cNvPr id="153" name="群組 152"/>
            <p:cNvGrpSpPr/>
            <p:nvPr/>
          </p:nvGrpSpPr>
          <p:grpSpPr>
            <a:xfrm>
              <a:off x="4884741" y="3745392"/>
              <a:ext cx="1767965" cy="1585099"/>
              <a:chOff x="13233445" y="4910809"/>
              <a:chExt cx="1767965" cy="1585099"/>
            </a:xfrm>
          </p:grpSpPr>
          <p:pic>
            <p:nvPicPr>
              <p:cNvPr id="157" name="圖片 156">
                <a:extLst>
                  <a:ext uri="{FF2B5EF4-FFF2-40B4-BE49-F238E27FC236}">
                    <a16:creationId xmlns:a16="http://schemas.microsoft.com/office/drawing/2014/main" id="{10180EA7-A2A0-2941-A5C7-39916193AA5E}"/>
                  </a:ext>
                </a:extLst>
              </p:cNvPr>
              <p:cNvPicPr>
                <a:picLocks noChangeAspect="1"/>
              </p:cNvPicPr>
              <p:nvPr/>
            </p:nvPicPr>
            <p:blipFill rotWithShape="1">
              <a:blip r:embed="rId3">
                <a:alphaModFix amt="45000"/>
              </a:blip>
              <a:srcRect r="72485"/>
              <a:stretch/>
            </p:blipFill>
            <p:spPr>
              <a:xfrm>
                <a:off x="13233445" y="4910809"/>
                <a:ext cx="1767965" cy="1585099"/>
              </a:xfrm>
              <a:prstGeom prst="rect">
                <a:avLst/>
              </a:prstGeom>
            </p:spPr>
          </p:pic>
          <p:sp>
            <p:nvSpPr>
              <p:cNvPr id="158" name="文字方塊 157"/>
              <p:cNvSpPr txBox="1"/>
              <p:nvPr/>
            </p:nvSpPr>
            <p:spPr>
              <a:xfrm>
                <a:off x="13659203" y="4999774"/>
                <a:ext cx="827599" cy="830997"/>
              </a:xfrm>
              <a:prstGeom prst="rect">
                <a:avLst/>
              </a:prstGeom>
              <a:noFill/>
            </p:spPr>
            <p:txBody>
              <a:bodyPr wrap="none" rtlCol="0">
                <a:spAutoFit/>
              </a:bodyPr>
              <a:lstStyle/>
              <a:p>
                <a:pPr algn="ctr" defTabSz="457189"/>
                <a:r>
                  <a:rPr kumimoji="1" lang="en-US" altLang="zh-TW" sz="2400" b="1" dirty="0">
                    <a:solidFill>
                      <a:prstClr val="black"/>
                    </a:solidFill>
                    <a:latin typeface="Microsoft JhengHei" charset="-120"/>
                    <a:ea typeface="Microsoft JhengHei" charset="-120"/>
                    <a:cs typeface="Microsoft JhengHei" charset="-120"/>
                  </a:rPr>
                  <a:t>NLU</a:t>
                </a:r>
              </a:p>
              <a:p>
                <a:pPr algn="ctr" defTabSz="457189"/>
                <a:r>
                  <a:rPr kumimoji="1" lang="zh-TW" altLang="en-US" sz="2400" b="1" dirty="0">
                    <a:solidFill>
                      <a:prstClr val="black"/>
                    </a:solidFill>
                    <a:latin typeface="Microsoft JhengHei" charset="-120"/>
                    <a:ea typeface="Microsoft JhengHei" charset="-120"/>
                    <a:cs typeface="Microsoft JhengHei" charset="-120"/>
                  </a:rPr>
                  <a:t>部門</a:t>
                </a:r>
              </a:p>
            </p:txBody>
          </p:sp>
        </p:grpSp>
        <p:grpSp>
          <p:nvGrpSpPr>
            <p:cNvPr id="154" name="群組 153"/>
            <p:cNvGrpSpPr/>
            <p:nvPr/>
          </p:nvGrpSpPr>
          <p:grpSpPr>
            <a:xfrm>
              <a:off x="9158507" y="3745392"/>
              <a:ext cx="1767965" cy="1585099"/>
              <a:chOff x="13233445" y="4910809"/>
              <a:chExt cx="1767965" cy="1585099"/>
            </a:xfrm>
          </p:grpSpPr>
          <p:pic>
            <p:nvPicPr>
              <p:cNvPr id="155" name="圖片 154">
                <a:extLst>
                  <a:ext uri="{FF2B5EF4-FFF2-40B4-BE49-F238E27FC236}">
                    <a16:creationId xmlns:a16="http://schemas.microsoft.com/office/drawing/2014/main" id="{10180EA7-A2A0-2941-A5C7-39916193AA5E}"/>
                  </a:ext>
                </a:extLst>
              </p:cNvPr>
              <p:cNvPicPr>
                <a:picLocks noChangeAspect="1"/>
              </p:cNvPicPr>
              <p:nvPr/>
            </p:nvPicPr>
            <p:blipFill rotWithShape="1">
              <a:blip r:embed="rId3">
                <a:alphaModFix amt="45000"/>
              </a:blip>
              <a:srcRect r="72485"/>
              <a:stretch/>
            </p:blipFill>
            <p:spPr>
              <a:xfrm>
                <a:off x="13233445" y="4910809"/>
                <a:ext cx="1767965" cy="1585099"/>
              </a:xfrm>
              <a:prstGeom prst="rect">
                <a:avLst/>
              </a:prstGeom>
            </p:spPr>
          </p:pic>
          <p:sp>
            <p:nvSpPr>
              <p:cNvPr id="156" name="文字方塊 155"/>
              <p:cNvSpPr txBox="1"/>
              <p:nvPr/>
            </p:nvSpPr>
            <p:spPr>
              <a:xfrm>
                <a:off x="13519003" y="4999774"/>
                <a:ext cx="1107996" cy="830997"/>
              </a:xfrm>
              <a:prstGeom prst="rect">
                <a:avLst/>
              </a:prstGeom>
              <a:noFill/>
            </p:spPr>
            <p:txBody>
              <a:bodyPr wrap="none" rtlCol="0">
                <a:spAutoFit/>
              </a:bodyPr>
              <a:lstStyle/>
              <a:p>
                <a:pPr algn="ctr" defTabSz="457189"/>
                <a:r>
                  <a:rPr kumimoji="1" lang="en-US" altLang="zh-TW" sz="2400" b="1" dirty="0">
                    <a:solidFill>
                      <a:prstClr val="black"/>
                    </a:solidFill>
                    <a:latin typeface="Microsoft JhengHei" charset="-120"/>
                    <a:ea typeface="Microsoft JhengHei" charset="-120"/>
                    <a:cs typeface="Microsoft JhengHei" charset="-120"/>
                  </a:rPr>
                  <a:t>NLU</a:t>
                </a:r>
              </a:p>
              <a:p>
                <a:pPr algn="ctr" defTabSz="457189"/>
                <a:r>
                  <a:rPr kumimoji="1" lang="zh-TW" altLang="en-US" sz="2400" b="1" dirty="0">
                    <a:solidFill>
                      <a:prstClr val="black"/>
                    </a:solidFill>
                    <a:latin typeface="Microsoft JhengHei" charset="-120"/>
                    <a:ea typeface="Microsoft JhengHei" charset="-120"/>
                    <a:cs typeface="Microsoft JhengHei" charset="-120"/>
                  </a:rPr>
                  <a:t>子部門</a:t>
                </a:r>
              </a:p>
            </p:txBody>
          </p:sp>
        </p:grpSp>
      </p:grpSp>
      <p:grpSp>
        <p:nvGrpSpPr>
          <p:cNvPr id="163" name="群組 162"/>
          <p:cNvGrpSpPr/>
          <p:nvPr/>
        </p:nvGrpSpPr>
        <p:grpSpPr>
          <a:xfrm>
            <a:off x="330894" y="3261184"/>
            <a:ext cx="849119" cy="276999"/>
            <a:chOff x="300414" y="3322139"/>
            <a:chExt cx="849118" cy="276998"/>
          </a:xfrm>
        </p:grpSpPr>
        <p:cxnSp>
          <p:nvCxnSpPr>
            <p:cNvPr id="164" name="肘形接點 163"/>
            <p:cNvCxnSpPr/>
            <p:nvPr/>
          </p:nvCxnSpPr>
          <p:spPr>
            <a:xfrm rot="16200000" flipH="1">
              <a:off x="1025808" y="3475414"/>
              <a:ext cx="232969" cy="14478"/>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5" name="文字方塊 164"/>
            <p:cNvSpPr txBox="1"/>
            <p:nvPr/>
          </p:nvSpPr>
          <p:spPr>
            <a:xfrm>
              <a:off x="300414" y="3322139"/>
              <a:ext cx="761746" cy="276998"/>
            </a:xfrm>
            <a:prstGeom prst="rect">
              <a:avLst/>
            </a:prstGeom>
            <a:noFill/>
          </p:spPr>
          <p:txBody>
            <a:bodyPr wrap="none" rtlCol="0">
              <a:spAutoFit/>
            </a:bodyPr>
            <a:lstStyle/>
            <a:p>
              <a:pPr defTabSz="457189"/>
              <a:r>
                <a:rPr kumimoji="1" lang="en-US" altLang="zh-TW" sz="1200" b="1" dirty="0">
                  <a:solidFill>
                    <a:srgbClr val="0082EE"/>
                  </a:solidFill>
                  <a:latin typeface="Microsoft JhengHei" charset="-120"/>
                  <a:ea typeface="Microsoft JhengHei" charset="-120"/>
                  <a:cs typeface="Microsoft JhengHei" charset="-120"/>
                </a:rPr>
                <a:t>&lt;</a:t>
              </a:r>
              <a:r>
                <a:rPr kumimoji="1" lang="zh-TW" altLang="en-US" sz="1200" b="1" dirty="0">
                  <a:solidFill>
                    <a:srgbClr val="000000"/>
                  </a:solidFill>
                  <a:latin typeface="Microsoft JhengHei" charset="-120"/>
                  <a:ea typeface="Microsoft JhengHei" charset="-120"/>
                  <a:cs typeface="Microsoft JhengHei" charset="-120"/>
                </a:rPr>
                <a:t>門檻值</a:t>
              </a:r>
            </a:p>
          </p:txBody>
        </p:sp>
      </p:grpSp>
      <p:pic>
        <p:nvPicPr>
          <p:cNvPr id="166" name="圖片 165">
            <a:extLst>
              <a:ext uri="{FF2B5EF4-FFF2-40B4-BE49-F238E27FC236}">
                <a16:creationId xmlns:a16="http://schemas.microsoft.com/office/drawing/2014/main" id="{341FA9D8-CBBD-4FCE-969D-A959C50DF4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421" y="1869922"/>
            <a:ext cx="1809156" cy="1531185"/>
          </a:xfrm>
          <a:prstGeom prst="rect">
            <a:avLst/>
          </a:prstGeom>
        </p:spPr>
      </p:pic>
    </p:spTree>
    <p:extLst>
      <p:ext uri="{BB962C8B-B14F-4D97-AF65-F5344CB8AC3E}">
        <p14:creationId xmlns:p14="http://schemas.microsoft.com/office/powerpoint/2010/main" val="18406490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5CDD71-E10E-4FA4-B177-C9C678846985}"/>
              </a:ext>
            </a:extLst>
          </p:cNvPr>
          <p:cNvSpPr>
            <a:spLocks noGrp="1"/>
          </p:cNvSpPr>
          <p:nvPr>
            <p:ph type="title"/>
          </p:nvPr>
        </p:nvSpPr>
        <p:spPr>
          <a:xfrm>
            <a:off x="838200" y="240600"/>
            <a:ext cx="10515600" cy="1325563"/>
          </a:xfrm>
        </p:spPr>
        <p:txBody>
          <a:bodyPr/>
          <a:lstStyle/>
          <a:p>
            <a:r>
              <a:rPr lang="zh-TW" altLang="en-US" dirty="0">
                <a:latin typeface="微軟正黑體" panose="020B0604030504040204" pitchFamily="34" charset="-120"/>
                <a:ea typeface="微軟正黑體" panose="020B0604030504040204" pitchFamily="34" charset="-120"/>
              </a:rPr>
              <a:t>智能平台</a:t>
            </a:r>
            <a:r>
              <a:rPr lang="en-US" altLang="zh-TW" dirty="0">
                <a:latin typeface="微軟正黑體" panose="020B0604030504040204" pitchFamily="34" charset="-120"/>
                <a:ea typeface="微軟正黑體" panose="020B0604030504040204" pitchFamily="34" charset="-120"/>
              </a:rPr>
              <a:t>demo</a:t>
            </a:r>
            <a:endParaRPr lang="zh-TW" altLang="en-US" dirty="0"/>
          </a:p>
        </p:txBody>
      </p:sp>
      <p:sp>
        <p:nvSpPr>
          <p:cNvPr id="3" name="投影片編號版面配置區 2">
            <a:extLst>
              <a:ext uri="{FF2B5EF4-FFF2-40B4-BE49-F238E27FC236}">
                <a16:creationId xmlns:a16="http://schemas.microsoft.com/office/drawing/2014/main" id="{9B2A465C-1DC1-4F7A-AA0C-F4ADAB3C9286}"/>
              </a:ext>
            </a:extLst>
          </p:cNvPr>
          <p:cNvSpPr>
            <a:spLocks noGrp="1"/>
          </p:cNvSpPr>
          <p:nvPr>
            <p:ph type="sldNum" sz="quarter" idx="12"/>
          </p:nvPr>
        </p:nvSpPr>
        <p:spPr/>
        <p:txBody>
          <a:bodyPr/>
          <a:lstStyle/>
          <a:p>
            <a:fld id="{70D3610E-E16A-44C9-AC3B-79AA416A4A9C}" type="slidenum">
              <a:rPr lang="zh-TW" altLang="en-US" smtClean="0"/>
              <a:t>49</a:t>
            </a:fld>
            <a:endParaRPr lang="zh-TW" altLang="en-US"/>
          </a:p>
        </p:txBody>
      </p:sp>
      <p:pic>
        <p:nvPicPr>
          <p:cNvPr id="6" name="圖片 5">
            <a:extLst>
              <a:ext uri="{FF2B5EF4-FFF2-40B4-BE49-F238E27FC236}">
                <a16:creationId xmlns:a16="http://schemas.microsoft.com/office/drawing/2014/main" id="{AC5F1A9D-C248-496D-8A5C-9C125CAC066E}"/>
              </a:ext>
            </a:extLst>
          </p:cNvPr>
          <p:cNvPicPr>
            <a:picLocks noChangeAspect="1"/>
          </p:cNvPicPr>
          <p:nvPr/>
        </p:nvPicPr>
        <p:blipFill>
          <a:blip r:embed="rId2"/>
          <a:stretch>
            <a:fillRect/>
          </a:stretch>
        </p:blipFill>
        <p:spPr>
          <a:xfrm>
            <a:off x="4321175" y="1670700"/>
            <a:ext cx="7032625" cy="2155159"/>
          </a:xfrm>
          <a:prstGeom prst="rect">
            <a:avLst/>
          </a:prstGeom>
        </p:spPr>
      </p:pic>
      <p:pic>
        <p:nvPicPr>
          <p:cNvPr id="8" name="圖片 7">
            <a:extLst>
              <a:ext uri="{FF2B5EF4-FFF2-40B4-BE49-F238E27FC236}">
                <a16:creationId xmlns:a16="http://schemas.microsoft.com/office/drawing/2014/main" id="{614766A5-BE86-4CF2-A5C9-C694E0E8AFDB}"/>
              </a:ext>
            </a:extLst>
          </p:cNvPr>
          <p:cNvPicPr>
            <a:picLocks noChangeAspect="1"/>
          </p:cNvPicPr>
          <p:nvPr/>
        </p:nvPicPr>
        <p:blipFill>
          <a:blip r:embed="rId3"/>
          <a:stretch>
            <a:fillRect/>
          </a:stretch>
        </p:blipFill>
        <p:spPr>
          <a:xfrm>
            <a:off x="4229735" y="3962343"/>
            <a:ext cx="7368540" cy="2449914"/>
          </a:xfrm>
          <a:prstGeom prst="rect">
            <a:avLst/>
          </a:prstGeom>
        </p:spPr>
      </p:pic>
      <p:pic>
        <p:nvPicPr>
          <p:cNvPr id="9" name="圖片 8">
            <a:extLst>
              <a:ext uri="{FF2B5EF4-FFF2-40B4-BE49-F238E27FC236}">
                <a16:creationId xmlns:a16="http://schemas.microsoft.com/office/drawing/2014/main" id="{935124E8-AA67-4295-9B60-22FBA0E18BD9}"/>
              </a:ext>
            </a:extLst>
          </p:cNvPr>
          <p:cNvPicPr>
            <a:picLocks noChangeAspect="1"/>
          </p:cNvPicPr>
          <p:nvPr/>
        </p:nvPicPr>
        <p:blipFill rotWithShape="1">
          <a:blip r:embed="rId4"/>
          <a:srcRect t="1657"/>
          <a:stretch/>
        </p:blipFill>
        <p:spPr>
          <a:xfrm>
            <a:off x="705485" y="1670700"/>
            <a:ext cx="3058499" cy="4440555"/>
          </a:xfrm>
          <a:prstGeom prst="rect">
            <a:avLst/>
          </a:prstGeom>
        </p:spPr>
      </p:pic>
    </p:spTree>
    <p:extLst>
      <p:ext uri="{BB962C8B-B14F-4D97-AF65-F5344CB8AC3E}">
        <p14:creationId xmlns:p14="http://schemas.microsoft.com/office/powerpoint/2010/main" val="2621083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國泰智能工作台系統架構</a:t>
            </a:r>
          </a:p>
        </p:txBody>
      </p:sp>
      <p:sp>
        <p:nvSpPr>
          <p:cNvPr id="128" name="投影片編號版面配置區 127">
            <a:extLst>
              <a:ext uri="{FF2B5EF4-FFF2-40B4-BE49-F238E27FC236}">
                <a16:creationId xmlns:a16="http://schemas.microsoft.com/office/drawing/2014/main" id="{789D5610-12B8-45DB-8715-5D1F4EAF8BC8}"/>
              </a:ext>
            </a:extLst>
          </p:cNvPr>
          <p:cNvSpPr>
            <a:spLocks noGrp="1"/>
          </p:cNvSpPr>
          <p:nvPr>
            <p:ph type="sldNum" sz="quarter" idx="12"/>
          </p:nvPr>
        </p:nvSpPr>
        <p:spPr/>
        <p:txBody>
          <a:bodyPr/>
          <a:lstStyle/>
          <a:p>
            <a:fld id="{70D3610E-E16A-44C9-AC3B-79AA416A4A9C}" type="slidenum">
              <a:rPr lang="zh-TW" altLang="en-US" smtClean="0"/>
              <a:t>5</a:t>
            </a:fld>
            <a:endParaRPr lang="zh-TW" altLang="en-US"/>
          </a:p>
        </p:txBody>
      </p:sp>
      <p:grpSp>
        <p:nvGrpSpPr>
          <p:cNvPr id="133" name="群組 132">
            <a:extLst>
              <a:ext uri="{FF2B5EF4-FFF2-40B4-BE49-F238E27FC236}">
                <a16:creationId xmlns:a16="http://schemas.microsoft.com/office/drawing/2014/main" id="{5C887868-901B-4A27-9F09-F38BD3B72A90}"/>
              </a:ext>
            </a:extLst>
          </p:cNvPr>
          <p:cNvGrpSpPr/>
          <p:nvPr/>
        </p:nvGrpSpPr>
        <p:grpSpPr>
          <a:xfrm>
            <a:off x="919564" y="1904815"/>
            <a:ext cx="1659873" cy="2027549"/>
            <a:chOff x="539552" y="1059582"/>
            <a:chExt cx="1068622" cy="1305331"/>
          </a:xfrm>
        </p:grpSpPr>
        <p:pic>
          <p:nvPicPr>
            <p:cNvPr id="134" name="圖片 133" descr="File:System-users-3.svg - Wikimedia Commons">
              <a:extLst>
                <a:ext uri="{FF2B5EF4-FFF2-40B4-BE49-F238E27FC236}">
                  <a16:creationId xmlns:a16="http://schemas.microsoft.com/office/drawing/2014/main" id="{7B20380D-1605-467E-B004-A6982761B8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1059582"/>
              <a:ext cx="1068622" cy="1099232"/>
            </a:xfrm>
            <a:prstGeom prst="rect">
              <a:avLst/>
            </a:prstGeom>
          </p:spPr>
        </p:pic>
        <p:sp>
          <p:nvSpPr>
            <p:cNvPr id="135" name="文字方塊 134">
              <a:extLst>
                <a:ext uri="{FF2B5EF4-FFF2-40B4-BE49-F238E27FC236}">
                  <a16:creationId xmlns:a16="http://schemas.microsoft.com/office/drawing/2014/main" id="{C2B46643-2819-4756-9041-0D0A634E64C7}"/>
                </a:ext>
              </a:extLst>
            </p:cNvPr>
            <p:cNvSpPr txBox="1"/>
            <p:nvPr/>
          </p:nvSpPr>
          <p:spPr>
            <a:xfrm>
              <a:off x="683568" y="2067694"/>
              <a:ext cx="515179" cy="297219"/>
            </a:xfrm>
            <a:prstGeom prst="rect">
              <a:avLst/>
            </a:prstGeom>
            <a:noFill/>
          </p:spPr>
          <p:txBody>
            <a:bodyPr wrap="none" rtlCol="0">
              <a:spAutoFit/>
            </a:bodyPr>
            <a:lstStyle/>
            <a:p>
              <a:r>
                <a:rPr lang="zh-TW" altLang="en-US" sz="2400" dirty="0">
                  <a:latin typeface="微軟正黑體" panose="020B0604030504040204" pitchFamily="34" charset="-120"/>
                  <a:ea typeface="微軟正黑體" panose="020B0604030504040204" pitchFamily="34" charset="-120"/>
                </a:rPr>
                <a:t>顧客</a:t>
              </a:r>
            </a:p>
          </p:txBody>
        </p:sp>
      </p:grpSp>
      <p:sp>
        <p:nvSpPr>
          <p:cNvPr id="136" name="圓角矩形 7">
            <a:extLst>
              <a:ext uri="{FF2B5EF4-FFF2-40B4-BE49-F238E27FC236}">
                <a16:creationId xmlns:a16="http://schemas.microsoft.com/office/drawing/2014/main" id="{DCACE787-48BA-4E31-85F1-DD5C9499D3A7}"/>
              </a:ext>
            </a:extLst>
          </p:cNvPr>
          <p:cNvSpPr/>
          <p:nvPr/>
        </p:nvSpPr>
        <p:spPr>
          <a:xfrm>
            <a:off x="3408628" y="2387762"/>
            <a:ext cx="1732332" cy="102550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latin typeface="微軟正黑體" panose="020B0604030504040204" pitchFamily="34" charset="-120"/>
                <a:ea typeface="微軟正黑體" panose="020B0604030504040204" pitchFamily="34" charset="-120"/>
              </a:rPr>
              <a:t>交換機系統</a:t>
            </a:r>
          </a:p>
        </p:txBody>
      </p:sp>
      <p:sp>
        <p:nvSpPr>
          <p:cNvPr id="137" name="圓角矩形 8">
            <a:extLst>
              <a:ext uri="{FF2B5EF4-FFF2-40B4-BE49-F238E27FC236}">
                <a16:creationId xmlns:a16="http://schemas.microsoft.com/office/drawing/2014/main" id="{AEDB7F0D-0B30-4E3D-97FA-4913E7EFDEF7}"/>
              </a:ext>
            </a:extLst>
          </p:cNvPr>
          <p:cNvSpPr/>
          <p:nvPr/>
        </p:nvSpPr>
        <p:spPr>
          <a:xfrm>
            <a:off x="5815871" y="2356288"/>
            <a:ext cx="1704740" cy="10569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atin typeface="微軟正黑體" panose="020B0604030504040204" pitchFamily="34" charset="-120"/>
                <a:ea typeface="微軟正黑體" panose="020B0604030504040204" pitchFamily="34" charset="-120"/>
              </a:rPr>
              <a:t>IVR </a:t>
            </a:r>
            <a:r>
              <a:rPr lang="zh-TW" altLang="en-US" sz="2000" dirty="0">
                <a:latin typeface="微軟正黑體" panose="020B0604030504040204" pitchFamily="34" charset="-120"/>
                <a:ea typeface="微軟正黑體" panose="020B0604030504040204" pitchFamily="34" charset="-120"/>
              </a:rPr>
              <a:t>系統</a:t>
            </a:r>
          </a:p>
        </p:txBody>
      </p:sp>
      <p:sp>
        <p:nvSpPr>
          <p:cNvPr id="138" name="圓角矩形 9">
            <a:extLst>
              <a:ext uri="{FF2B5EF4-FFF2-40B4-BE49-F238E27FC236}">
                <a16:creationId xmlns:a16="http://schemas.microsoft.com/office/drawing/2014/main" id="{43C125EE-534A-417C-A1CA-FC26F02AE7AD}"/>
              </a:ext>
            </a:extLst>
          </p:cNvPr>
          <p:cNvSpPr/>
          <p:nvPr/>
        </p:nvSpPr>
        <p:spPr>
          <a:xfrm>
            <a:off x="8217432" y="2375279"/>
            <a:ext cx="1704740" cy="105697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000" dirty="0">
                <a:latin typeface="微軟正黑體" panose="020B0604030504040204" pitchFamily="34" charset="-120"/>
                <a:ea typeface="微軟正黑體" panose="020B0604030504040204" pitchFamily="34" charset="-120"/>
              </a:rPr>
              <a:t>智能工作台</a:t>
            </a:r>
          </a:p>
        </p:txBody>
      </p:sp>
      <p:sp>
        <p:nvSpPr>
          <p:cNvPr id="139" name="圓角矩形 10">
            <a:extLst>
              <a:ext uri="{FF2B5EF4-FFF2-40B4-BE49-F238E27FC236}">
                <a16:creationId xmlns:a16="http://schemas.microsoft.com/office/drawing/2014/main" id="{CC7D6432-F3F5-47B7-A6FE-68866CC10872}"/>
              </a:ext>
            </a:extLst>
          </p:cNvPr>
          <p:cNvSpPr/>
          <p:nvPr/>
        </p:nvSpPr>
        <p:spPr>
          <a:xfrm>
            <a:off x="4541726" y="4248559"/>
            <a:ext cx="1732332" cy="1025502"/>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000" dirty="0">
                <a:latin typeface="微軟正黑體" panose="020B0604030504040204" pitchFamily="34" charset="-120"/>
                <a:ea typeface="微軟正黑體" panose="020B0604030504040204" pitchFamily="34" charset="-120"/>
              </a:rPr>
              <a:t>ASR</a:t>
            </a:r>
            <a:endParaRPr lang="zh-TW" altLang="en-US" sz="2000" dirty="0">
              <a:latin typeface="微軟正黑體" panose="020B0604030504040204" pitchFamily="34" charset="-120"/>
              <a:ea typeface="微軟正黑體" panose="020B0604030504040204" pitchFamily="34" charset="-120"/>
            </a:endParaRPr>
          </a:p>
        </p:txBody>
      </p:sp>
      <p:sp>
        <p:nvSpPr>
          <p:cNvPr id="140" name="圓角矩形 11">
            <a:extLst>
              <a:ext uri="{FF2B5EF4-FFF2-40B4-BE49-F238E27FC236}">
                <a16:creationId xmlns:a16="http://schemas.microsoft.com/office/drawing/2014/main" id="{A1AE96E1-A0DB-48ED-A5F0-1F42FE8AC3B2}"/>
              </a:ext>
            </a:extLst>
          </p:cNvPr>
          <p:cNvSpPr/>
          <p:nvPr/>
        </p:nvSpPr>
        <p:spPr>
          <a:xfrm>
            <a:off x="6758969" y="4217087"/>
            <a:ext cx="1785497" cy="1056974"/>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000" dirty="0" err="1">
                <a:latin typeface="微軟正黑體" panose="020B0604030504040204" pitchFamily="34" charset="-120"/>
                <a:ea typeface="微軟正黑體" panose="020B0604030504040204" pitchFamily="34" charset="-120"/>
              </a:rPr>
              <a:t>TensorFlow</a:t>
            </a:r>
            <a:endParaRPr lang="zh-TW" altLang="en-US" sz="2000" dirty="0">
              <a:latin typeface="微軟正黑體" panose="020B0604030504040204" pitchFamily="34" charset="-120"/>
              <a:ea typeface="微軟正黑體" panose="020B0604030504040204" pitchFamily="34" charset="-120"/>
            </a:endParaRPr>
          </a:p>
        </p:txBody>
      </p:sp>
      <p:sp>
        <p:nvSpPr>
          <p:cNvPr id="141" name="圓角矩形 14">
            <a:extLst>
              <a:ext uri="{FF2B5EF4-FFF2-40B4-BE49-F238E27FC236}">
                <a16:creationId xmlns:a16="http://schemas.microsoft.com/office/drawing/2014/main" id="{D3C99925-10A0-48DE-A483-C485A1F86933}"/>
              </a:ext>
            </a:extLst>
          </p:cNvPr>
          <p:cNvSpPr/>
          <p:nvPr/>
        </p:nvSpPr>
        <p:spPr>
          <a:xfrm>
            <a:off x="9768625" y="2752393"/>
            <a:ext cx="1264956" cy="422651"/>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zh-TW" altLang="en-US" sz="2000" dirty="0">
                <a:latin typeface="微軟正黑體" panose="020B0604030504040204" pitchFamily="34" charset="-120"/>
                <a:ea typeface="微軟正黑體" panose="020B0604030504040204" pitchFamily="34" charset="-120"/>
              </a:rPr>
              <a:t>即時引導</a:t>
            </a:r>
          </a:p>
        </p:txBody>
      </p:sp>
      <p:sp>
        <p:nvSpPr>
          <p:cNvPr id="142" name="圓角矩形 12">
            <a:extLst>
              <a:ext uri="{FF2B5EF4-FFF2-40B4-BE49-F238E27FC236}">
                <a16:creationId xmlns:a16="http://schemas.microsoft.com/office/drawing/2014/main" id="{3B6F74F6-9601-42F8-A38A-B8880D6B281C}"/>
              </a:ext>
            </a:extLst>
          </p:cNvPr>
          <p:cNvSpPr/>
          <p:nvPr/>
        </p:nvSpPr>
        <p:spPr>
          <a:xfrm>
            <a:off x="9726192" y="2258001"/>
            <a:ext cx="1264956" cy="452296"/>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zh-TW" altLang="en-US" sz="2000" dirty="0">
                <a:latin typeface="微軟正黑體" panose="020B0604030504040204" pitchFamily="34" charset="-120"/>
                <a:ea typeface="微軟正黑體" panose="020B0604030504040204" pitchFamily="34" charset="-120"/>
              </a:rPr>
              <a:t>動態轉介</a:t>
            </a:r>
          </a:p>
        </p:txBody>
      </p:sp>
      <p:cxnSp>
        <p:nvCxnSpPr>
          <p:cNvPr id="143" name="直線單箭頭接點 142">
            <a:extLst>
              <a:ext uri="{FF2B5EF4-FFF2-40B4-BE49-F238E27FC236}">
                <a16:creationId xmlns:a16="http://schemas.microsoft.com/office/drawing/2014/main" id="{EC388438-CDDB-4BAC-8FD2-20B1938F371C}"/>
              </a:ext>
            </a:extLst>
          </p:cNvPr>
          <p:cNvCxnSpPr>
            <a:cxnSpLocks/>
            <a:stCxn id="134" idx="3"/>
          </p:cNvCxnSpPr>
          <p:nvPr/>
        </p:nvCxnSpPr>
        <p:spPr>
          <a:xfrm>
            <a:off x="2579437" y="2758525"/>
            <a:ext cx="943127" cy="797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4" name="直線單箭頭接點 143">
            <a:extLst>
              <a:ext uri="{FF2B5EF4-FFF2-40B4-BE49-F238E27FC236}">
                <a16:creationId xmlns:a16="http://schemas.microsoft.com/office/drawing/2014/main" id="{194D47EF-302D-42FA-9A94-6B84DED26BBD}"/>
              </a:ext>
            </a:extLst>
          </p:cNvPr>
          <p:cNvCxnSpPr>
            <a:cxnSpLocks/>
            <a:stCxn id="136" idx="3"/>
            <a:endCxn id="137" idx="1"/>
          </p:cNvCxnSpPr>
          <p:nvPr/>
        </p:nvCxnSpPr>
        <p:spPr>
          <a:xfrm flipV="1">
            <a:off x="5140960" y="2884776"/>
            <a:ext cx="674911" cy="1573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5" name="直線單箭頭接點 144">
            <a:extLst>
              <a:ext uri="{FF2B5EF4-FFF2-40B4-BE49-F238E27FC236}">
                <a16:creationId xmlns:a16="http://schemas.microsoft.com/office/drawing/2014/main" id="{34AA0505-F5D0-481F-B6C2-99FD8793011D}"/>
              </a:ext>
            </a:extLst>
          </p:cNvPr>
          <p:cNvCxnSpPr>
            <a:cxnSpLocks/>
            <a:stCxn id="137" idx="3"/>
            <a:endCxn id="138" idx="1"/>
          </p:cNvCxnSpPr>
          <p:nvPr/>
        </p:nvCxnSpPr>
        <p:spPr>
          <a:xfrm>
            <a:off x="7520611" y="2884776"/>
            <a:ext cx="696821" cy="1899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46" name="直線單箭頭接點 145">
            <a:extLst>
              <a:ext uri="{FF2B5EF4-FFF2-40B4-BE49-F238E27FC236}">
                <a16:creationId xmlns:a16="http://schemas.microsoft.com/office/drawing/2014/main" id="{8C8907DF-2BB4-4749-8706-092C05733BFA}"/>
              </a:ext>
            </a:extLst>
          </p:cNvPr>
          <p:cNvCxnSpPr>
            <a:cxnSpLocks/>
            <a:stCxn id="136" idx="2"/>
          </p:cNvCxnSpPr>
          <p:nvPr/>
        </p:nvCxnSpPr>
        <p:spPr>
          <a:xfrm>
            <a:off x="4274794" y="3413264"/>
            <a:ext cx="286441" cy="89448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7" name="直線單箭頭接點 146">
            <a:extLst>
              <a:ext uri="{FF2B5EF4-FFF2-40B4-BE49-F238E27FC236}">
                <a16:creationId xmlns:a16="http://schemas.microsoft.com/office/drawing/2014/main" id="{33810E9E-4514-48AE-8E4C-9BB0A065B31D}"/>
              </a:ext>
            </a:extLst>
          </p:cNvPr>
          <p:cNvCxnSpPr>
            <a:cxnSpLocks/>
            <a:stCxn id="139" idx="3"/>
            <a:endCxn id="140" idx="1"/>
          </p:cNvCxnSpPr>
          <p:nvPr/>
        </p:nvCxnSpPr>
        <p:spPr>
          <a:xfrm flipV="1">
            <a:off x="6274058" y="4745574"/>
            <a:ext cx="484911" cy="157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8" name="直線單箭頭接點 147">
            <a:extLst>
              <a:ext uri="{FF2B5EF4-FFF2-40B4-BE49-F238E27FC236}">
                <a16:creationId xmlns:a16="http://schemas.microsoft.com/office/drawing/2014/main" id="{185E8633-3E3D-4159-BA3F-058EDDD16C7F}"/>
              </a:ext>
            </a:extLst>
          </p:cNvPr>
          <p:cNvCxnSpPr>
            <a:cxnSpLocks/>
            <a:endCxn id="138" idx="2"/>
          </p:cNvCxnSpPr>
          <p:nvPr/>
        </p:nvCxnSpPr>
        <p:spPr>
          <a:xfrm flipV="1">
            <a:off x="8519702" y="3432254"/>
            <a:ext cx="550100" cy="8277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49" name="Picture 4" descr="「客服」的圖片搜尋結果">
            <a:extLst>
              <a:ext uri="{FF2B5EF4-FFF2-40B4-BE49-F238E27FC236}">
                <a16:creationId xmlns:a16="http://schemas.microsoft.com/office/drawing/2014/main" id="{6ACF7903-E76D-4808-B7EA-60800AD4BE4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4210" y="2188798"/>
            <a:ext cx="536080" cy="536080"/>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6" descr="「客服」的圖片搜尋結果">
            <a:extLst>
              <a:ext uri="{FF2B5EF4-FFF2-40B4-BE49-F238E27FC236}">
                <a16:creationId xmlns:a16="http://schemas.microsoft.com/office/drawing/2014/main" id="{3F09126B-D2F0-424F-B7DD-1786203897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8195522" y="2271346"/>
            <a:ext cx="487269" cy="512328"/>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8" descr="「voice icon」的圖片搜尋結果">
            <a:extLst>
              <a:ext uri="{FF2B5EF4-FFF2-40B4-BE49-F238E27FC236}">
                <a16:creationId xmlns:a16="http://schemas.microsoft.com/office/drawing/2014/main" id="{2213A91D-A65E-4146-8B94-75DC0EB124C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49663" y="4240230"/>
            <a:ext cx="521080" cy="521080"/>
          </a:xfrm>
          <a:prstGeom prst="rect">
            <a:avLst/>
          </a:prstGeom>
          <a:noFill/>
          <a:extLst>
            <a:ext uri="{909E8E84-426E-40DD-AFC4-6F175D3DCCD1}">
              <a14:hiddenFill xmlns:a14="http://schemas.microsoft.com/office/drawing/2010/main">
                <a:solidFill>
                  <a:srgbClr val="FFFFFF"/>
                </a:solidFill>
              </a14:hiddenFill>
            </a:ext>
          </a:extLst>
        </p:spPr>
      </p:pic>
      <p:sp>
        <p:nvSpPr>
          <p:cNvPr id="153" name="圓角矩形 23">
            <a:extLst>
              <a:ext uri="{FF2B5EF4-FFF2-40B4-BE49-F238E27FC236}">
                <a16:creationId xmlns:a16="http://schemas.microsoft.com/office/drawing/2014/main" id="{879BBDFE-C0E9-4F40-A2ED-5EDA207BBEBB}"/>
              </a:ext>
            </a:extLst>
          </p:cNvPr>
          <p:cNvSpPr/>
          <p:nvPr/>
        </p:nvSpPr>
        <p:spPr>
          <a:xfrm>
            <a:off x="9759980" y="3246776"/>
            <a:ext cx="1263457" cy="332974"/>
          </a:xfrm>
          <a:prstGeom prst="roundRect">
            <a:avLst/>
          </a:prstGeom>
          <a:noFill/>
          <a:ln w="19050">
            <a:solidFill>
              <a:schemeClr val="bg2">
                <a:lumMod val="50000"/>
              </a:schemeClr>
            </a:solidFill>
            <a:prstDash val="lgDash"/>
          </a:ln>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sz="2000" dirty="0">
                <a:latin typeface="微軟正黑體" panose="020B0604030504040204" pitchFamily="34" charset="-120"/>
                <a:ea typeface="微軟正黑體" panose="020B0604030504040204" pitchFamily="34" charset="-120"/>
              </a:rPr>
              <a:t>自動決策</a:t>
            </a:r>
          </a:p>
        </p:txBody>
      </p:sp>
      <p:pic>
        <p:nvPicPr>
          <p:cNvPr id="151" name="Picture 8" descr="「ai」的圖片搜尋結果">
            <a:extLst>
              <a:ext uri="{FF2B5EF4-FFF2-40B4-BE49-F238E27FC236}">
                <a16:creationId xmlns:a16="http://schemas.microsoft.com/office/drawing/2014/main" id="{1157ECEA-CCDA-494E-BC7A-F80D2A7D6CE7}"/>
              </a:ext>
            </a:extLst>
          </p:cNvPr>
          <p:cNvPicPr>
            <a:picLocks noGrp="1" noChangeAspect="1" noChangeArrowheads="1"/>
          </p:cNvPicPr>
          <p:nvPr>
            <p:ph idx="1"/>
          </p:nvPr>
        </p:nvPicPr>
        <p:blipFill>
          <a:blip r:embed="rId7" cstate="print">
            <a:extLst>
              <a:ext uri="{28A0092B-C50C-407E-A947-70E740481C1C}">
                <a14:useLocalDpi xmlns:a14="http://schemas.microsoft.com/office/drawing/2010/main" val="0"/>
              </a:ext>
            </a:extLst>
          </a:blip>
          <a:stretch>
            <a:fillRect/>
          </a:stretch>
        </p:blipFill>
        <p:spPr bwMode="auto">
          <a:xfrm>
            <a:off x="6782714" y="4207589"/>
            <a:ext cx="428126" cy="428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384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8F93C7-91F5-4DD0-A3D9-F28045BC528E}"/>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Models accuracy</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814FA083-056D-48C0-8B8D-40D52847A8EE}"/>
              </a:ext>
            </a:extLst>
          </p:cNvPr>
          <p:cNvSpPr>
            <a:spLocks noGrp="1"/>
          </p:cNvSpPr>
          <p:nvPr>
            <p:ph type="sldNum" sz="quarter" idx="12"/>
          </p:nvPr>
        </p:nvSpPr>
        <p:spPr/>
        <p:txBody>
          <a:bodyPr/>
          <a:lstStyle/>
          <a:p>
            <a:fld id="{70D3610E-E16A-44C9-AC3B-79AA416A4A9C}" type="slidenum">
              <a:rPr lang="zh-TW" altLang="en-US" smtClean="0"/>
              <a:t>50</a:t>
            </a:fld>
            <a:endParaRPr lang="zh-TW" altLang="en-US"/>
          </a:p>
        </p:txBody>
      </p:sp>
      <p:pic>
        <p:nvPicPr>
          <p:cNvPr id="5" name="圖片 4">
            <a:extLst>
              <a:ext uri="{FF2B5EF4-FFF2-40B4-BE49-F238E27FC236}">
                <a16:creationId xmlns:a16="http://schemas.microsoft.com/office/drawing/2014/main" id="{69B0E6C5-47CC-45C1-8E35-CE19A3ED9A4F}"/>
              </a:ext>
            </a:extLst>
          </p:cNvPr>
          <p:cNvPicPr>
            <a:picLocks noChangeAspect="1"/>
          </p:cNvPicPr>
          <p:nvPr/>
        </p:nvPicPr>
        <p:blipFill>
          <a:blip r:embed="rId2"/>
          <a:stretch>
            <a:fillRect/>
          </a:stretch>
        </p:blipFill>
        <p:spPr>
          <a:xfrm>
            <a:off x="2332672" y="1435540"/>
            <a:ext cx="8502015" cy="4950972"/>
          </a:xfrm>
          <a:prstGeom prst="rect">
            <a:avLst/>
          </a:prstGeom>
        </p:spPr>
      </p:pic>
    </p:spTree>
    <p:extLst>
      <p:ext uri="{BB962C8B-B14F-4D97-AF65-F5344CB8AC3E}">
        <p14:creationId xmlns:p14="http://schemas.microsoft.com/office/powerpoint/2010/main" val="23968193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B650B8-65A3-4EA5-8B93-31D95E1DB900}"/>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Loss function</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3956B527-8764-403D-8A4A-561E3F8BDCBD}"/>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在回歸的問題中，我們通常希望模型很棒，預測出來的東西可以跟實際的值一樣。但現實是不可能預測出的值跟實際值是一樣的，預測出來的東西基本上跟實際值都會有落差，這個落差在統計上稱為「殘差</a:t>
            </a:r>
            <a:r>
              <a:rPr lang="en-US" altLang="zh-TW" dirty="0">
                <a:latin typeface="微軟正黑體" panose="020B0604030504040204" pitchFamily="34" charset="-120"/>
                <a:ea typeface="微軟正黑體" panose="020B0604030504040204" pitchFamily="34" charset="-120"/>
              </a:rPr>
              <a:t>(residual)</a:t>
            </a:r>
            <a:r>
              <a:rPr lang="zh-TW" altLang="en-US" dirty="0">
                <a:latin typeface="微軟正黑體" panose="020B0604030504040204" pitchFamily="34" charset="-120"/>
                <a:ea typeface="微軟正黑體" panose="020B0604030504040204" pitchFamily="34" charset="-120"/>
              </a:rPr>
              <a:t>」。</a:t>
            </a:r>
          </a:p>
        </p:txBody>
      </p:sp>
      <p:sp>
        <p:nvSpPr>
          <p:cNvPr id="4" name="投影片編號版面配置區 3">
            <a:extLst>
              <a:ext uri="{FF2B5EF4-FFF2-40B4-BE49-F238E27FC236}">
                <a16:creationId xmlns:a16="http://schemas.microsoft.com/office/drawing/2014/main" id="{89047C6D-7144-400A-93CC-19503671C374}"/>
              </a:ext>
            </a:extLst>
          </p:cNvPr>
          <p:cNvSpPr>
            <a:spLocks noGrp="1"/>
          </p:cNvSpPr>
          <p:nvPr>
            <p:ph type="sldNum" sz="quarter" idx="12"/>
          </p:nvPr>
        </p:nvSpPr>
        <p:spPr/>
        <p:txBody>
          <a:bodyPr/>
          <a:lstStyle/>
          <a:p>
            <a:fld id="{70D3610E-E16A-44C9-AC3B-79AA416A4A9C}" type="slidenum">
              <a:rPr lang="zh-TW" altLang="en-US" smtClean="0"/>
              <a:t>51</a:t>
            </a:fld>
            <a:endParaRPr lang="zh-TW" altLang="en-US"/>
          </a:p>
        </p:txBody>
      </p:sp>
      <p:pic>
        <p:nvPicPr>
          <p:cNvPr id="5" name="圖片 4">
            <a:extLst>
              <a:ext uri="{FF2B5EF4-FFF2-40B4-BE49-F238E27FC236}">
                <a16:creationId xmlns:a16="http://schemas.microsoft.com/office/drawing/2014/main" id="{4E7FE26A-23D9-4543-A629-6D40E0E9424E}"/>
              </a:ext>
            </a:extLst>
          </p:cNvPr>
          <p:cNvPicPr>
            <a:picLocks noChangeAspect="1"/>
          </p:cNvPicPr>
          <p:nvPr/>
        </p:nvPicPr>
        <p:blipFill>
          <a:blip r:embed="rId2"/>
          <a:stretch>
            <a:fillRect/>
          </a:stretch>
        </p:blipFill>
        <p:spPr>
          <a:xfrm>
            <a:off x="2578417" y="4323557"/>
            <a:ext cx="6486525" cy="1295400"/>
          </a:xfrm>
          <a:prstGeom prst="rect">
            <a:avLst/>
          </a:prstGeom>
        </p:spPr>
      </p:pic>
    </p:spTree>
    <p:extLst>
      <p:ext uri="{BB962C8B-B14F-4D97-AF65-F5344CB8AC3E}">
        <p14:creationId xmlns:p14="http://schemas.microsoft.com/office/powerpoint/2010/main" val="3768806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B650B8-65A3-4EA5-8B93-31D95E1DB900}"/>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Loss function(</a:t>
            </a:r>
            <a:r>
              <a:rPr lang="zh-TW" altLang="en-US" dirty="0">
                <a:latin typeface="微軟正黑體" panose="020B0604030504040204" pitchFamily="34" charset="-120"/>
                <a:ea typeface="微軟正黑體" panose="020B0604030504040204" pitchFamily="34" charset="-120"/>
              </a:rPr>
              <a:t>續</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3956B527-8764-403D-8A4A-561E3F8BDCBD}"/>
              </a:ext>
            </a:extLst>
          </p:cNvPr>
          <p:cNvSpPr>
            <a:spLocks noGrp="1"/>
          </p:cNvSpPr>
          <p:nvPr>
            <p:ph idx="1"/>
          </p:nvPr>
        </p:nvSpPr>
        <p:spPr/>
        <p:txBody>
          <a:bodyPr/>
          <a:lstStyle/>
          <a:p>
            <a:pPr algn="l"/>
            <a:r>
              <a:rPr lang="zh-TW" altLang="en-US" b="1" i="0" dirty="0">
                <a:solidFill>
                  <a:srgbClr val="292929"/>
                </a:solidFill>
                <a:effectLst/>
                <a:latin typeface="微軟正黑體" panose="020B0604030504040204" pitchFamily="34" charset="-120"/>
                <a:ea typeface="微軟正黑體" panose="020B0604030504040204" pitchFamily="34" charset="-120"/>
              </a:rPr>
              <a:t>均方誤差</a:t>
            </a:r>
            <a:r>
              <a:rPr lang="en-US" altLang="zh-TW" b="1" i="0" dirty="0">
                <a:solidFill>
                  <a:srgbClr val="292929"/>
                </a:solidFill>
                <a:effectLst/>
                <a:latin typeface="微軟正黑體" panose="020B0604030504040204" pitchFamily="34" charset="-120"/>
                <a:ea typeface="微軟正黑體" panose="020B0604030504040204" pitchFamily="34" charset="-120"/>
              </a:rPr>
              <a:t>(Mean square error</a:t>
            </a:r>
            <a:r>
              <a:rPr lang="zh-TW" altLang="en-US" b="1" i="0" dirty="0">
                <a:solidFill>
                  <a:srgbClr val="292929"/>
                </a:solidFill>
                <a:effectLst/>
                <a:latin typeface="微軟正黑體" panose="020B0604030504040204" pitchFamily="34" charset="-120"/>
                <a:ea typeface="微軟正黑體" panose="020B0604030504040204" pitchFamily="34" charset="-120"/>
              </a:rPr>
              <a:t>，</a:t>
            </a:r>
            <a:r>
              <a:rPr lang="en-US" altLang="zh-TW" b="1" i="0" dirty="0">
                <a:solidFill>
                  <a:srgbClr val="292929"/>
                </a:solidFill>
                <a:effectLst/>
                <a:latin typeface="微軟正黑體" panose="020B0604030504040204" pitchFamily="34" charset="-120"/>
                <a:ea typeface="微軟正黑體" panose="020B0604030504040204" pitchFamily="34" charset="-120"/>
              </a:rPr>
              <a:t>MSE)</a:t>
            </a:r>
            <a:endParaRPr lang="en-US" altLang="zh-TW" b="1" dirty="0">
              <a:solidFill>
                <a:srgbClr val="292929"/>
              </a:solidFill>
              <a:latin typeface="微軟正黑體" panose="020B0604030504040204" pitchFamily="34" charset="-120"/>
              <a:ea typeface="微軟正黑體" panose="020B0604030504040204" pitchFamily="34" charset="-120"/>
            </a:endParaRPr>
          </a:p>
          <a:p>
            <a:pPr algn="l"/>
            <a:r>
              <a:rPr lang="zh-TW" altLang="en-US" b="1" i="0" dirty="0">
                <a:solidFill>
                  <a:srgbClr val="292929"/>
                </a:solidFill>
                <a:effectLst/>
                <a:latin typeface="微軟正黑體" panose="020B0604030504040204" pitchFamily="34" charset="-120"/>
                <a:ea typeface="微軟正黑體" panose="020B0604030504040204" pitchFamily="34" charset="-120"/>
              </a:rPr>
              <a:t>平均絕對值誤差</a:t>
            </a:r>
            <a:r>
              <a:rPr lang="en-US" altLang="zh-TW" b="1" i="0" dirty="0">
                <a:solidFill>
                  <a:srgbClr val="292929"/>
                </a:solidFill>
                <a:effectLst/>
                <a:latin typeface="微軟正黑體" panose="020B0604030504040204" pitchFamily="34" charset="-120"/>
                <a:ea typeface="微軟正黑體" panose="020B0604030504040204" pitchFamily="34" charset="-120"/>
              </a:rPr>
              <a:t>(Mean absolute error</a:t>
            </a:r>
            <a:r>
              <a:rPr lang="zh-TW" altLang="en-US" b="1" i="0" dirty="0">
                <a:solidFill>
                  <a:srgbClr val="292929"/>
                </a:solidFill>
                <a:effectLst/>
                <a:latin typeface="微軟正黑體" panose="020B0604030504040204" pitchFamily="34" charset="-120"/>
                <a:ea typeface="微軟正黑體" panose="020B0604030504040204" pitchFamily="34" charset="-120"/>
              </a:rPr>
              <a:t>，</a:t>
            </a:r>
            <a:r>
              <a:rPr lang="en-US" altLang="zh-TW" b="1" i="0" dirty="0">
                <a:solidFill>
                  <a:srgbClr val="292929"/>
                </a:solidFill>
                <a:effectLst/>
                <a:latin typeface="微軟正黑體" panose="020B0604030504040204" pitchFamily="34" charset="-120"/>
                <a:ea typeface="微軟正黑體" panose="020B0604030504040204" pitchFamily="34" charset="-120"/>
              </a:rPr>
              <a:t>MAE)</a:t>
            </a:r>
          </a:p>
          <a:p>
            <a:pPr algn="l"/>
            <a:endParaRPr lang="en-US" altLang="zh-TW" b="1" dirty="0">
              <a:solidFill>
                <a:srgbClr val="292929"/>
              </a:solidFill>
              <a:latin typeface="微軟正黑體" panose="020B0604030504040204" pitchFamily="34" charset="-120"/>
              <a:ea typeface="微軟正黑體" panose="020B0604030504040204" pitchFamily="34" charset="-120"/>
            </a:endParaRPr>
          </a:p>
          <a:p>
            <a:pPr algn="l"/>
            <a:r>
              <a:rPr lang="zh-TW" altLang="en-US" b="1" i="0" dirty="0">
                <a:solidFill>
                  <a:srgbClr val="292929"/>
                </a:solidFill>
                <a:effectLst/>
                <a:latin typeface="微軟正黑體" panose="020B0604030504040204" pitchFamily="34" charset="-120"/>
                <a:ea typeface="微軟正黑體" panose="020B0604030504040204" pitchFamily="34" charset="-120"/>
              </a:rPr>
              <a:t>針對分類問題</a:t>
            </a:r>
            <a:r>
              <a:rPr lang="en-US" altLang="zh-TW" b="1" i="0" dirty="0">
                <a:solidFill>
                  <a:srgbClr val="292929"/>
                </a:solidFill>
                <a:effectLst/>
                <a:latin typeface="微軟正黑體" panose="020B0604030504040204" pitchFamily="34" charset="-120"/>
                <a:ea typeface="微軟正黑體" panose="020B0604030504040204" pitchFamily="34" charset="-120"/>
              </a:rPr>
              <a:t>:</a:t>
            </a:r>
          </a:p>
          <a:p>
            <a:r>
              <a:rPr lang="zh-TW" altLang="en-US" b="1" i="0" dirty="0">
                <a:solidFill>
                  <a:srgbClr val="292929"/>
                </a:solidFill>
                <a:effectLst/>
                <a:latin typeface="微軟正黑體" panose="020B0604030504040204" pitchFamily="34" charset="-120"/>
                <a:ea typeface="微軟正黑體" panose="020B0604030504040204" pitchFamily="34" charset="-120"/>
              </a:rPr>
              <a:t>交叉熵</a:t>
            </a:r>
            <a:r>
              <a:rPr lang="en-US" altLang="zh-TW" b="1" i="0" dirty="0">
                <a:solidFill>
                  <a:srgbClr val="292929"/>
                </a:solidFill>
                <a:effectLst/>
                <a:latin typeface="微軟正黑體" panose="020B0604030504040204" pitchFamily="34" charset="-120"/>
                <a:ea typeface="微軟正黑體" panose="020B0604030504040204" pitchFamily="34" charset="-120"/>
              </a:rPr>
              <a:t>(cross-entropy)</a:t>
            </a:r>
          </a:p>
          <a:p>
            <a:pPr marL="0" indent="0" algn="l">
              <a:buNone/>
            </a:pPr>
            <a:endParaRPr lang="en-US" altLang="zh-TW" b="1" i="0" dirty="0">
              <a:solidFill>
                <a:srgbClr val="292929"/>
              </a:solidFill>
              <a:effectLst/>
              <a:latin typeface="medium-content-sans-serif-font"/>
            </a:endParaRPr>
          </a:p>
        </p:txBody>
      </p:sp>
      <p:sp>
        <p:nvSpPr>
          <p:cNvPr id="4" name="投影片編號版面配置區 3">
            <a:extLst>
              <a:ext uri="{FF2B5EF4-FFF2-40B4-BE49-F238E27FC236}">
                <a16:creationId xmlns:a16="http://schemas.microsoft.com/office/drawing/2014/main" id="{89047C6D-7144-400A-93CC-19503671C374}"/>
              </a:ext>
            </a:extLst>
          </p:cNvPr>
          <p:cNvSpPr>
            <a:spLocks noGrp="1"/>
          </p:cNvSpPr>
          <p:nvPr>
            <p:ph type="sldNum" sz="quarter" idx="12"/>
          </p:nvPr>
        </p:nvSpPr>
        <p:spPr/>
        <p:txBody>
          <a:bodyPr/>
          <a:lstStyle/>
          <a:p>
            <a:fld id="{70D3610E-E16A-44C9-AC3B-79AA416A4A9C}" type="slidenum">
              <a:rPr lang="zh-TW" altLang="en-US" smtClean="0"/>
              <a:t>52</a:t>
            </a:fld>
            <a:endParaRPr lang="zh-TW" altLang="en-US"/>
          </a:p>
        </p:txBody>
      </p:sp>
      <p:pic>
        <p:nvPicPr>
          <p:cNvPr id="6" name="圖片 5">
            <a:extLst>
              <a:ext uri="{FF2B5EF4-FFF2-40B4-BE49-F238E27FC236}">
                <a16:creationId xmlns:a16="http://schemas.microsoft.com/office/drawing/2014/main" id="{590D4D66-555A-42C0-9572-93D4E5836FA9}"/>
              </a:ext>
            </a:extLst>
          </p:cNvPr>
          <p:cNvPicPr>
            <a:picLocks noChangeAspect="1"/>
          </p:cNvPicPr>
          <p:nvPr/>
        </p:nvPicPr>
        <p:blipFill>
          <a:blip r:embed="rId3"/>
          <a:stretch>
            <a:fillRect/>
          </a:stretch>
        </p:blipFill>
        <p:spPr>
          <a:xfrm>
            <a:off x="8420100" y="1617382"/>
            <a:ext cx="2933700" cy="1219200"/>
          </a:xfrm>
          <a:prstGeom prst="rect">
            <a:avLst/>
          </a:prstGeom>
        </p:spPr>
      </p:pic>
      <p:pic>
        <p:nvPicPr>
          <p:cNvPr id="7" name="圖片 6">
            <a:extLst>
              <a:ext uri="{FF2B5EF4-FFF2-40B4-BE49-F238E27FC236}">
                <a16:creationId xmlns:a16="http://schemas.microsoft.com/office/drawing/2014/main" id="{61440817-9194-4DA7-B2EB-64F6DFEAE2B9}"/>
              </a:ext>
            </a:extLst>
          </p:cNvPr>
          <p:cNvPicPr>
            <a:picLocks noChangeAspect="1"/>
          </p:cNvPicPr>
          <p:nvPr/>
        </p:nvPicPr>
        <p:blipFill>
          <a:blip r:embed="rId4"/>
          <a:stretch>
            <a:fillRect/>
          </a:stretch>
        </p:blipFill>
        <p:spPr>
          <a:xfrm>
            <a:off x="4892676" y="4129508"/>
            <a:ext cx="6689725" cy="2222219"/>
          </a:xfrm>
          <a:prstGeom prst="rect">
            <a:avLst/>
          </a:prstGeom>
        </p:spPr>
      </p:pic>
    </p:spTree>
    <p:extLst>
      <p:ext uri="{BB962C8B-B14F-4D97-AF65-F5344CB8AC3E}">
        <p14:creationId xmlns:p14="http://schemas.microsoft.com/office/powerpoint/2010/main" val="3992010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E2FD4A-9593-4A86-B41A-7C671F4C2987}"/>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Loss function(</a:t>
            </a:r>
            <a:r>
              <a:rPr lang="zh-TW" altLang="en-US" dirty="0">
                <a:latin typeface="微軟正黑體" panose="020B0604030504040204" pitchFamily="34" charset="-120"/>
                <a:ea typeface="微軟正黑體" panose="020B0604030504040204" pitchFamily="34" charset="-120"/>
              </a:rPr>
              <a:t>續</a:t>
            </a:r>
            <a:r>
              <a:rPr lang="en-US" altLang="zh-TW" dirty="0">
                <a:latin typeface="微軟正黑體" panose="020B0604030504040204" pitchFamily="34" charset="-120"/>
                <a:ea typeface="微軟正黑體" panose="020B0604030504040204" pitchFamily="34" charset="-120"/>
              </a:rPr>
              <a:t>)</a:t>
            </a:r>
            <a:endParaRPr lang="zh-TW" altLang="en-US" dirty="0"/>
          </a:p>
        </p:txBody>
      </p:sp>
      <p:sp>
        <p:nvSpPr>
          <p:cNvPr id="3" name="內容版面配置區 2">
            <a:extLst>
              <a:ext uri="{FF2B5EF4-FFF2-40B4-BE49-F238E27FC236}">
                <a16:creationId xmlns:a16="http://schemas.microsoft.com/office/drawing/2014/main" id="{820ACD60-C609-486E-AB16-06759D1BF2D3}"/>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在介紹</a:t>
            </a:r>
            <a:r>
              <a:rPr lang="en-US" altLang="zh-TW" dirty="0">
                <a:latin typeface="微軟正黑體" panose="020B0604030504040204" pitchFamily="34" charset="-120"/>
                <a:ea typeface="微軟正黑體" panose="020B0604030504040204" pitchFamily="34" charset="-120"/>
              </a:rPr>
              <a:t>Cross-entropy</a:t>
            </a:r>
            <a:r>
              <a:rPr lang="zh-TW" altLang="en-US" dirty="0">
                <a:latin typeface="微軟正黑體" panose="020B0604030504040204" pitchFamily="34" charset="-120"/>
                <a:ea typeface="微軟正黑體" panose="020B0604030504040204" pitchFamily="34" charset="-120"/>
              </a:rPr>
              <a:t>之前要先介紹什麼是訊息量和熵</a:t>
            </a:r>
            <a:r>
              <a:rPr lang="en-US" altLang="zh-TW" dirty="0">
                <a:latin typeface="微軟正黑體" panose="020B0604030504040204" pitchFamily="34" charset="-120"/>
                <a:ea typeface="微軟正黑體" panose="020B0604030504040204" pitchFamily="34" charset="-120"/>
              </a:rPr>
              <a:t>(Entropy)</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Entropy</a:t>
            </a:r>
            <a:r>
              <a:rPr lang="zh-TW" altLang="en-US" dirty="0">
                <a:latin typeface="微軟正黑體" panose="020B0604030504040204" pitchFamily="34" charset="-120"/>
                <a:ea typeface="微軟正黑體" panose="020B0604030504040204" pitchFamily="34" charset="-120"/>
              </a:rPr>
              <a:t>是接收的所有訊息中所包含的資訊的平均量，所以在介紹</a:t>
            </a:r>
            <a:r>
              <a:rPr lang="en-US" altLang="zh-TW" dirty="0">
                <a:latin typeface="微軟正黑體" panose="020B0604030504040204" pitchFamily="34" charset="-120"/>
                <a:ea typeface="微軟正黑體" panose="020B0604030504040204" pitchFamily="34" charset="-120"/>
              </a:rPr>
              <a:t>Entropy</a:t>
            </a:r>
            <a:r>
              <a:rPr lang="zh-TW" altLang="en-US" dirty="0">
                <a:latin typeface="微軟正黑體" panose="020B0604030504040204" pitchFamily="34" charset="-120"/>
                <a:ea typeface="微軟正黑體" panose="020B0604030504040204" pitchFamily="34" charset="-120"/>
              </a:rPr>
              <a:t>之前要先簡單說一下什麼是訊息量。</a:t>
            </a:r>
            <a:endParaRPr lang="en-US" altLang="zh-TW" dirty="0">
              <a:latin typeface="微軟正黑體" panose="020B0604030504040204" pitchFamily="34" charset="-120"/>
              <a:ea typeface="微軟正黑體" panose="020B0604030504040204" pitchFamily="34" charset="-120"/>
            </a:endParaRPr>
          </a:p>
          <a:p>
            <a:r>
              <a:rPr lang="en-US" altLang="zh-TW" b="0" i="0" dirty="0">
                <a:solidFill>
                  <a:srgbClr val="292929"/>
                </a:solidFill>
                <a:effectLst/>
                <a:latin typeface="medium-content-serif-font"/>
              </a:rPr>
              <a:t>A</a:t>
            </a:r>
            <a:r>
              <a:rPr lang="zh-TW" altLang="en-US" b="0" i="0" dirty="0">
                <a:solidFill>
                  <a:srgbClr val="292929"/>
                </a:solidFill>
                <a:effectLst/>
                <a:latin typeface="medium-content-serif-font"/>
              </a:rPr>
              <a:t>的訊息量比</a:t>
            </a:r>
            <a:r>
              <a:rPr lang="en-US" altLang="zh-TW" b="0" i="0" dirty="0">
                <a:solidFill>
                  <a:srgbClr val="292929"/>
                </a:solidFill>
                <a:effectLst/>
                <a:latin typeface="medium-content-serif-font"/>
              </a:rPr>
              <a:t>B</a:t>
            </a:r>
            <a:r>
              <a:rPr lang="zh-TW" altLang="en-US" b="0" i="0" dirty="0">
                <a:solidFill>
                  <a:srgbClr val="292929"/>
                </a:solidFill>
                <a:effectLst/>
                <a:latin typeface="medium-content-serif-font"/>
              </a:rPr>
              <a:t>還大，這怎麼解釋哩，</a:t>
            </a:r>
            <a:r>
              <a:rPr lang="en-US" altLang="zh-TW" b="0" i="0" dirty="0">
                <a:solidFill>
                  <a:srgbClr val="292929"/>
                </a:solidFill>
                <a:effectLst/>
                <a:latin typeface="medium-content-serif-font"/>
              </a:rPr>
              <a:t>A</a:t>
            </a:r>
            <a:r>
              <a:rPr lang="zh-TW" altLang="en-US" b="0" i="0" dirty="0">
                <a:solidFill>
                  <a:srgbClr val="292929"/>
                </a:solidFill>
                <a:effectLst/>
                <a:latin typeface="medium-content-serif-font"/>
              </a:rPr>
              <a:t>及格的機率很低，如果</a:t>
            </a:r>
            <a:r>
              <a:rPr lang="en-US" altLang="zh-TW" b="0" i="0" dirty="0">
                <a:solidFill>
                  <a:srgbClr val="292929"/>
                </a:solidFill>
                <a:effectLst/>
                <a:latin typeface="medium-content-serif-font"/>
              </a:rPr>
              <a:t>A</a:t>
            </a:r>
            <a:r>
              <a:rPr lang="zh-TW" altLang="en-US" b="0" i="0" dirty="0">
                <a:solidFill>
                  <a:srgbClr val="292929"/>
                </a:solidFill>
                <a:effectLst/>
                <a:latin typeface="medium-content-serif-font"/>
              </a:rPr>
              <a:t>忽然及格了，會引起大家的注意，所以相對的訊息量較大，但</a:t>
            </a:r>
            <a:r>
              <a:rPr lang="en-US" altLang="zh-TW" b="0" i="0" dirty="0">
                <a:solidFill>
                  <a:srgbClr val="292929"/>
                </a:solidFill>
                <a:effectLst/>
                <a:latin typeface="medium-content-serif-font"/>
              </a:rPr>
              <a:t>B</a:t>
            </a:r>
            <a:r>
              <a:rPr lang="zh-TW" altLang="en-US" b="0" i="0" dirty="0">
                <a:solidFill>
                  <a:srgbClr val="292929"/>
                </a:solidFill>
                <a:effectLst/>
                <a:latin typeface="medium-content-serif-font"/>
              </a:rPr>
              <a:t>因為幾乎都滿分，大家對</a:t>
            </a:r>
            <a:r>
              <a:rPr lang="en-US" altLang="zh-TW" b="0" i="0" dirty="0">
                <a:solidFill>
                  <a:srgbClr val="292929"/>
                </a:solidFill>
                <a:effectLst/>
                <a:latin typeface="medium-content-serif-font"/>
              </a:rPr>
              <a:t>B</a:t>
            </a:r>
            <a:r>
              <a:rPr lang="zh-TW" altLang="en-US" b="0" i="0" dirty="0">
                <a:solidFill>
                  <a:srgbClr val="292929"/>
                </a:solidFill>
                <a:effectLst/>
                <a:latin typeface="medium-content-serif-font"/>
              </a:rPr>
              <a:t>及格習以為常，</a:t>
            </a:r>
            <a:r>
              <a:rPr lang="en-US" altLang="zh-TW" b="0" i="0" dirty="0">
                <a:solidFill>
                  <a:srgbClr val="292929"/>
                </a:solidFill>
                <a:effectLst/>
                <a:latin typeface="medium-content-serif-font"/>
              </a:rPr>
              <a:t>B</a:t>
            </a:r>
            <a:r>
              <a:rPr lang="zh-TW" altLang="en-US" b="0" i="0" dirty="0">
                <a:solidFill>
                  <a:srgbClr val="292929"/>
                </a:solidFill>
                <a:effectLst/>
                <a:latin typeface="medium-content-serif-font"/>
              </a:rPr>
              <a:t>考及格大家都不是很在意，所以信息量較小。</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1F42A40C-DA01-4CC3-B5C2-B4E6B7B6A97C}"/>
              </a:ext>
            </a:extLst>
          </p:cNvPr>
          <p:cNvSpPr>
            <a:spLocks noGrp="1"/>
          </p:cNvSpPr>
          <p:nvPr>
            <p:ph type="sldNum" sz="quarter" idx="12"/>
          </p:nvPr>
        </p:nvSpPr>
        <p:spPr/>
        <p:txBody>
          <a:bodyPr/>
          <a:lstStyle/>
          <a:p>
            <a:fld id="{70D3610E-E16A-44C9-AC3B-79AA416A4A9C}" type="slidenum">
              <a:rPr lang="zh-TW" altLang="en-US" smtClean="0"/>
              <a:t>53</a:t>
            </a:fld>
            <a:endParaRPr lang="zh-TW" altLang="en-US"/>
          </a:p>
        </p:txBody>
      </p:sp>
      <p:pic>
        <p:nvPicPr>
          <p:cNvPr id="5" name="圖片 4">
            <a:extLst>
              <a:ext uri="{FF2B5EF4-FFF2-40B4-BE49-F238E27FC236}">
                <a16:creationId xmlns:a16="http://schemas.microsoft.com/office/drawing/2014/main" id="{C8415BC8-EE71-4EDE-A908-2DBC5415058E}"/>
              </a:ext>
            </a:extLst>
          </p:cNvPr>
          <p:cNvPicPr>
            <a:picLocks noChangeAspect="1"/>
          </p:cNvPicPr>
          <p:nvPr/>
        </p:nvPicPr>
        <p:blipFill>
          <a:blip r:embed="rId2"/>
          <a:stretch>
            <a:fillRect/>
          </a:stretch>
        </p:blipFill>
        <p:spPr>
          <a:xfrm>
            <a:off x="3053080" y="4919533"/>
            <a:ext cx="7258050" cy="1590675"/>
          </a:xfrm>
          <a:prstGeom prst="rect">
            <a:avLst/>
          </a:prstGeom>
        </p:spPr>
      </p:pic>
    </p:spTree>
    <p:extLst>
      <p:ext uri="{BB962C8B-B14F-4D97-AF65-F5344CB8AC3E}">
        <p14:creationId xmlns:p14="http://schemas.microsoft.com/office/powerpoint/2010/main" val="342043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E83F2C-2C3C-4397-B9FD-BF41A663CEB1}"/>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Loss function(</a:t>
            </a:r>
            <a:r>
              <a:rPr lang="zh-TW" altLang="en-US" dirty="0">
                <a:latin typeface="微軟正黑體" panose="020B0604030504040204" pitchFamily="34" charset="-120"/>
                <a:ea typeface="微軟正黑體" panose="020B0604030504040204" pitchFamily="34" charset="-120"/>
              </a:rPr>
              <a:t>續</a:t>
            </a:r>
            <a:r>
              <a:rPr lang="en-US" altLang="zh-TW" dirty="0">
                <a:latin typeface="微軟正黑體" panose="020B0604030504040204" pitchFamily="34" charset="-120"/>
                <a:ea typeface="微軟正黑體" panose="020B0604030504040204" pitchFamily="34" charset="-120"/>
              </a:rPr>
              <a:t>)</a:t>
            </a:r>
            <a:endParaRPr lang="zh-TW" altLang="en-US" dirty="0"/>
          </a:p>
        </p:txBody>
      </p:sp>
      <p:sp>
        <p:nvSpPr>
          <p:cNvPr id="3" name="內容版面配置區 2">
            <a:extLst>
              <a:ext uri="{FF2B5EF4-FFF2-40B4-BE49-F238E27FC236}">
                <a16:creationId xmlns:a16="http://schemas.microsoft.com/office/drawing/2014/main" id="{8360BFA8-83D2-4FB2-B834-35E6A70571E0}"/>
              </a:ext>
            </a:extLst>
          </p:cNvPr>
          <p:cNvSpPr>
            <a:spLocks noGrp="1"/>
          </p:cNvSpPr>
          <p:nvPr>
            <p:ph idx="1"/>
          </p:nvPr>
        </p:nvSpPr>
        <p:spPr/>
        <p:txBody>
          <a:bodyPr/>
          <a:lstStyle/>
          <a:p>
            <a:pPr algn="l"/>
            <a:r>
              <a:rPr lang="zh-TW" altLang="en-US" b="0" i="0" dirty="0">
                <a:solidFill>
                  <a:srgbClr val="292929"/>
                </a:solidFill>
                <a:effectLst/>
                <a:latin typeface="微軟正黑體" panose="020B0604030504040204" pitchFamily="34" charset="-120"/>
                <a:ea typeface="微軟正黑體" panose="020B0604030504040204" pitchFamily="34" charset="-120"/>
              </a:rPr>
              <a:t>為什麼說</a:t>
            </a:r>
            <a:r>
              <a:rPr lang="en-US" altLang="zh-TW" b="0" i="0" dirty="0">
                <a:solidFill>
                  <a:srgbClr val="292929"/>
                </a:solidFill>
                <a:effectLst/>
                <a:latin typeface="微軟正黑體" panose="020B0604030504040204" pitchFamily="34" charset="-120"/>
                <a:ea typeface="微軟正黑體" panose="020B0604030504040204" pitchFamily="34" charset="-120"/>
              </a:rPr>
              <a:t>entropy</a:t>
            </a:r>
            <a:r>
              <a:rPr lang="zh-TW" altLang="en-US" b="0" i="0" dirty="0">
                <a:solidFill>
                  <a:srgbClr val="292929"/>
                </a:solidFill>
                <a:effectLst/>
                <a:latin typeface="微軟正黑體" panose="020B0604030504040204" pitchFamily="34" charset="-120"/>
                <a:ea typeface="微軟正黑體" panose="020B0604030504040204" pitchFamily="34" charset="-120"/>
              </a:rPr>
              <a:t>是量測不確定性</a:t>
            </a:r>
          </a:p>
          <a:p>
            <a:pPr algn="l"/>
            <a:r>
              <a:rPr lang="zh-TW" altLang="en-US" b="0" i="0" dirty="0">
                <a:solidFill>
                  <a:srgbClr val="292929"/>
                </a:solidFill>
                <a:effectLst/>
                <a:latin typeface="微軟正黑體" panose="020B0604030504040204" pitchFamily="34" charset="-120"/>
                <a:ea typeface="微軟正黑體" panose="020B0604030504040204" pitchFamily="34" charset="-120"/>
              </a:rPr>
              <a:t>從此例可以得知</a:t>
            </a:r>
            <a:r>
              <a:rPr lang="en-US" altLang="zh-TW" b="0" i="0" dirty="0">
                <a:solidFill>
                  <a:srgbClr val="292929"/>
                </a:solidFill>
                <a:effectLst/>
                <a:latin typeface="微軟正黑體" panose="020B0604030504040204" pitchFamily="34" charset="-120"/>
                <a:ea typeface="微軟正黑體" panose="020B0604030504040204" pitchFamily="34" charset="-120"/>
              </a:rPr>
              <a:t>B</a:t>
            </a:r>
            <a:r>
              <a:rPr lang="zh-TW" altLang="en-US" b="0" i="0" dirty="0">
                <a:solidFill>
                  <a:srgbClr val="292929"/>
                </a:solidFill>
                <a:effectLst/>
                <a:latin typeface="微軟正黑體" panose="020B0604030504040204" pitchFamily="34" charset="-120"/>
                <a:ea typeface="微軟正黑體" panose="020B0604030504040204" pitchFamily="34" charset="-120"/>
              </a:rPr>
              <a:t>還沒考試我就知道他考試及格機率是</a:t>
            </a:r>
            <a:r>
              <a:rPr lang="en-US" altLang="zh-TW" b="0" i="0" dirty="0">
                <a:solidFill>
                  <a:srgbClr val="292929"/>
                </a:solidFill>
                <a:effectLst/>
                <a:latin typeface="微軟正黑體" panose="020B0604030504040204" pitchFamily="34" charset="-120"/>
                <a:ea typeface="微軟正黑體" panose="020B0604030504040204" pitchFamily="34" charset="-120"/>
              </a:rPr>
              <a:t>0.99</a:t>
            </a:r>
            <a:r>
              <a:rPr lang="zh-TW" altLang="en-US" b="0" i="0" dirty="0">
                <a:solidFill>
                  <a:srgbClr val="292929"/>
                </a:solidFill>
                <a:effectLst/>
                <a:latin typeface="微軟正黑體" panose="020B0604030504040204" pitchFamily="34" charset="-120"/>
                <a:ea typeface="微軟正黑體" panose="020B0604030504040204" pitchFamily="34" charset="-120"/>
              </a:rPr>
              <a:t>，白話說考一百次才不及格一次，幾乎不會猜錯</a:t>
            </a:r>
            <a:r>
              <a:rPr lang="en-US" altLang="zh-TW" b="0" i="0" dirty="0">
                <a:solidFill>
                  <a:srgbClr val="292929"/>
                </a:solidFill>
                <a:effectLst/>
                <a:latin typeface="微軟正黑體" panose="020B0604030504040204" pitchFamily="34" charset="-120"/>
                <a:ea typeface="微軟正黑體" panose="020B0604030504040204" pitchFamily="34" charset="-120"/>
              </a:rPr>
              <a:t>(</a:t>
            </a:r>
            <a:r>
              <a:rPr lang="zh-TW" altLang="en-US" b="0" i="0" dirty="0">
                <a:solidFill>
                  <a:srgbClr val="292929"/>
                </a:solidFill>
                <a:effectLst/>
                <a:latin typeface="微軟正黑體" panose="020B0604030504040204" pitchFamily="34" charset="-120"/>
                <a:ea typeface="微軟正黑體" panose="020B0604030504040204" pitchFamily="34" charset="-120"/>
              </a:rPr>
              <a:t>很確定</a:t>
            </a:r>
            <a:r>
              <a:rPr lang="en-US" altLang="zh-TW" b="0" i="0" dirty="0">
                <a:solidFill>
                  <a:srgbClr val="292929"/>
                </a:solidFill>
                <a:effectLst/>
                <a:latin typeface="微軟正黑體" panose="020B0604030504040204" pitchFamily="34" charset="-120"/>
                <a:ea typeface="微軟正黑體" panose="020B0604030504040204" pitchFamily="34" charset="-120"/>
              </a:rPr>
              <a:t>)</a:t>
            </a:r>
            <a:r>
              <a:rPr lang="zh-TW" altLang="en-US" b="0" i="0" dirty="0">
                <a:solidFill>
                  <a:srgbClr val="292929"/>
                </a:solidFill>
                <a:effectLst/>
                <a:latin typeface="微軟正黑體" panose="020B0604030504040204" pitchFamily="34" charset="-120"/>
                <a:ea typeface="微軟正黑體" panose="020B0604030504040204" pitchFamily="34" charset="-120"/>
              </a:rPr>
              <a:t>，算出來的</a:t>
            </a:r>
            <a:r>
              <a:rPr lang="en-US" altLang="zh-TW" b="0" i="0" dirty="0">
                <a:solidFill>
                  <a:srgbClr val="292929"/>
                </a:solidFill>
                <a:effectLst/>
                <a:latin typeface="微軟正黑體" panose="020B0604030504040204" pitchFamily="34" charset="-120"/>
                <a:ea typeface="微軟正黑體" panose="020B0604030504040204" pitchFamily="34" charset="-120"/>
              </a:rPr>
              <a:t>Entropy</a:t>
            </a:r>
            <a:r>
              <a:rPr lang="zh-TW" altLang="en-US" b="0" i="0" dirty="0">
                <a:solidFill>
                  <a:srgbClr val="292929"/>
                </a:solidFill>
                <a:effectLst/>
                <a:latin typeface="微軟正黑體" panose="020B0604030504040204" pitchFamily="34" charset="-120"/>
                <a:ea typeface="微軟正黑體" panose="020B0604030504040204" pitchFamily="34" charset="-120"/>
              </a:rPr>
              <a:t>很小。</a:t>
            </a:r>
            <a:br>
              <a:rPr lang="zh-TW" altLang="en-US" b="0" i="0" dirty="0">
                <a:solidFill>
                  <a:srgbClr val="292929"/>
                </a:solidFill>
                <a:effectLst/>
                <a:latin typeface="微軟正黑體" panose="020B0604030504040204" pitchFamily="34" charset="-120"/>
                <a:ea typeface="微軟正黑體" panose="020B0604030504040204" pitchFamily="34" charset="-120"/>
              </a:rPr>
            </a:br>
            <a:r>
              <a:rPr lang="zh-TW" altLang="en-US" b="0" i="0" dirty="0">
                <a:solidFill>
                  <a:srgbClr val="292929"/>
                </a:solidFill>
                <a:effectLst/>
                <a:latin typeface="微軟正黑體" panose="020B0604030504040204" pitchFamily="34" charset="-120"/>
                <a:ea typeface="微軟正黑體" panose="020B0604030504040204" pitchFamily="34" charset="-120"/>
              </a:rPr>
              <a:t>但</a:t>
            </a:r>
            <a:r>
              <a:rPr lang="en-US" altLang="zh-TW" b="0" i="0" dirty="0">
                <a:solidFill>
                  <a:srgbClr val="292929"/>
                </a:solidFill>
                <a:effectLst/>
                <a:latin typeface="微軟正黑體" panose="020B0604030504040204" pitchFamily="34" charset="-120"/>
                <a:ea typeface="微軟正黑體" panose="020B0604030504040204" pitchFamily="34" charset="-120"/>
              </a:rPr>
              <a:t>A</a:t>
            </a:r>
            <a:r>
              <a:rPr lang="zh-TW" altLang="en-US" b="0" i="0" dirty="0">
                <a:solidFill>
                  <a:srgbClr val="292929"/>
                </a:solidFill>
                <a:effectLst/>
                <a:latin typeface="微軟正黑體" panose="020B0604030504040204" pitchFamily="34" charset="-120"/>
                <a:ea typeface="微軟正黑體" panose="020B0604030504040204" pitchFamily="34" charset="-120"/>
              </a:rPr>
              <a:t>及格機率是</a:t>
            </a:r>
            <a:r>
              <a:rPr lang="en-US" altLang="zh-TW" b="0" i="0" dirty="0">
                <a:solidFill>
                  <a:srgbClr val="292929"/>
                </a:solidFill>
                <a:effectLst/>
                <a:latin typeface="微軟正黑體" panose="020B0604030504040204" pitchFamily="34" charset="-120"/>
                <a:ea typeface="微軟正黑體" panose="020B0604030504040204" pitchFamily="34" charset="-120"/>
              </a:rPr>
              <a:t>0.4</a:t>
            </a:r>
            <a:r>
              <a:rPr lang="zh-TW" altLang="en-US" b="0" i="0" dirty="0">
                <a:solidFill>
                  <a:srgbClr val="292929"/>
                </a:solidFill>
                <a:effectLst/>
                <a:latin typeface="微軟正黑體" panose="020B0604030504040204" pitchFamily="34" charset="-120"/>
                <a:ea typeface="微軟正黑體" panose="020B0604030504040204" pitchFamily="34" charset="-120"/>
              </a:rPr>
              <a:t>，因為一百次考試她會及格</a:t>
            </a:r>
            <a:r>
              <a:rPr lang="en-US" altLang="zh-TW" b="0" i="0" dirty="0">
                <a:solidFill>
                  <a:srgbClr val="292929"/>
                </a:solidFill>
                <a:effectLst/>
                <a:latin typeface="微軟正黑體" panose="020B0604030504040204" pitchFamily="34" charset="-120"/>
                <a:ea typeface="微軟正黑體" panose="020B0604030504040204" pitchFamily="34" charset="-120"/>
              </a:rPr>
              <a:t>40</a:t>
            </a:r>
            <a:r>
              <a:rPr lang="zh-TW" altLang="en-US" b="0" i="0" dirty="0">
                <a:solidFill>
                  <a:srgbClr val="292929"/>
                </a:solidFill>
                <a:effectLst/>
                <a:latin typeface="微軟正黑體" panose="020B0604030504040204" pitchFamily="34" charset="-120"/>
                <a:ea typeface="微軟正黑體" panose="020B0604030504040204" pitchFamily="34" charset="-120"/>
              </a:rPr>
              <a:t>次，我們也很難猜到她會不會及格，所以很容易猜錯</a:t>
            </a:r>
            <a:r>
              <a:rPr lang="en-US" altLang="zh-TW" b="0" i="0" dirty="0">
                <a:solidFill>
                  <a:srgbClr val="292929"/>
                </a:solidFill>
                <a:effectLst/>
                <a:latin typeface="微軟正黑體" panose="020B0604030504040204" pitchFamily="34" charset="-120"/>
                <a:ea typeface="微軟正黑體" panose="020B0604030504040204" pitchFamily="34" charset="-120"/>
              </a:rPr>
              <a:t>(</a:t>
            </a:r>
            <a:r>
              <a:rPr lang="zh-TW" altLang="en-US" b="0" i="0" dirty="0">
                <a:solidFill>
                  <a:srgbClr val="292929"/>
                </a:solidFill>
                <a:effectLst/>
                <a:latin typeface="微軟正黑體" panose="020B0604030504040204" pitchFamily="34" charset="-120"/>
                <a:ea typeface="微軟正黑體" panose="020B0604030504040204" pitchFamily="34" charset="-120"/>
              </a:rPr>
              <a:t>不確定性大</a:t>
            </a:r>
            <a:r>
              <a:rPr lang="en-US" altLang="zh-TW" b="0" i="0" dirty="0">
                <a:solidFill>
                  <a:srgbClr val="292929"/>
                </a:solidFill>
                <a:effectLst/>
                <a:latin typeface="微軟正黑體" panose="020B0604030504040204" pitchFamily="34" charset="-120"/>
                <a:ea typeface="微軟正黑體" panose="020B0604030504040204" pitchFamily="34" charset="-120"/>
              </a:rPr>
              <a:t>)</a:t>
            </a:r>
            <a:r>
              <a:rPr lang="zh-TW" altLang="en-US" b="0" i="0" dirty="0">
                <a:solidFill>
                  <a:srgbClr val="292929"/>
                </a:solidFill>
                <a:effectLst/>
                <a:latin typeface="微軟正黑體" panose="020B0604030504040204" pitchFamily="34" charset="-120"/>
                <a:ea typeface="微軟正黑體" panose="020B0604030504040204" pitchFamily="34" charset="-120"/>
              </a:rPr>
              <a:t>，算出來的</a:t>
            </a:r>
            <a:r>
              <a:rPr lang="en-US" altLang="zh-TW" b="0" i="0" dirty="0">
                <a:solidFill>
                  <a:srgbClr val="292929"/>
                </a:solidFill>
                <a:effectLst/>
                <a:latin typeface="微軟正黑體" panose="020B0604030504040204" pitchFamily="34" charset="-120"/>
                <a:ea typeface="微軟正黑體" panose="020B0604030504040204" pitchFamily="34" charset="-120"/>
              </a:rPr>
              <a:t>Entropy</a:t>
            </a:r>
            <a:r>
              <a:rPr lang="zh-TW" altLang="en-US" b="0" i="0" dirty="0">
                <a:solidFill>
                  <a:srgbClr val="292929"/>
                </a:solidFill>
                <a:effectLst/>
                <a:latin typeface="微軟正黑體" panose="020B0604030504040204" pitchFamily="34" charset="-120"/>
                <a:ea typeface="微軟正黑體" panose="020B0604030504040204" pitchFamily="34" charset="-120"/>
              </a:rPr>
              <a:t>很大。</a:t>
            </a:r>
          </a:p>
          <a:p>
            <a:r>
              <a:rPr lang="zh-TW" altLang="en-US" b="0" i="0" dirty="0">
                <a:solidFill>
                  <a:srgbClr val="292929"/>
                </a:solidFill>
                <a:effectLst/>
                <a:latin typeface="微軟正黑體" panose="020B0604030504040204" pitchFamily="34" charset="-120"/>
                <a:ea typeface="微軟正黑體" panose="020B0604030504040204" pitchFamily="34" charset="-120"/>
              </a:rPr>
              <a:t>那什麼時候</a:t>
            </a:r>
            <a:r>
              <a:rPr lang="en-US" altLang="zh-TW" b="0" i="0" dirty="0">
                <a:solidFill>
                  <a:srgbClr val="292929"/>
                </a:solidFill>
                <a:effectLst/>
                <a:latin typeface="微軟正黑體" panose="020B0604030504040204" pitchFamily="34" charset="-120"/>
                <a:ea typeface="微軟正黑體" panose="020B0604030504040204" pitchFamily="34" charset="-120"/>
              </a:rPr>
              <a:t>Entropy</a:t>
            </a:r>
            <a:r>
              <a:rPr lang="zh-TW" altLang="en-US" b="0" i="0" dirty="0">
                <a:solidFill>
                  <a:srgbClr val="292929"/>
                </a:solidFill>
                <a:effectLst/>
                <a:latin typeface="微軟正黑體" panose="020B0604030504040204" pitchFamily="34" charset="-120"/>
                <a:ea typeface="微軟正黑體" panose="020B0604030504040204" pitchFamily="34" charset="-120"/>
              </a:rPr>
              <a:t>最大哩，答案就是</a:t>
            </a:r>
            <a:r>
              <a:rPr lang="en-US" altLang="zh-TW" b="0" i="0" dirty="0">
                <a:solidFill>
                  <a:srgbClr val="292929"/>
                </a:solidFill>
                <a:effectLst/>
                <a:latin typeface="微軟正黑體" panose="020B0604030504040204" pitchFamily="34" charset="-120"/>
                <a:ea typeface="微軟正黑體" panose="020B0604030504040204" pitchFamily="34" charset="-120"/>
              </a:rPr>
              <a:t>p=0.5</a:t>
            </a:r>
            <a:r>
              <a:rPr lang="zh-TW" altLang="en-US" b="0" i="0" dirty="0">
                <a:solidFill>
                  <a:srgbClr val="292929"/>
                </a:solidFill>
                <a:effectLst/>
                <a:latin typeface="微軟正黑體" panose="020B0604030504040204" pitchFamily="34" charset="-120"/>
                <a:ea typeface="微軟正黑體" panose="020B0604030504040204" pitchFamily="34" charset="-120"/>
              </a:rPr>
              <a:t>時候，完全猜不到的情況，</a:t>
            </a:r>
            <a:r>
              <a:rPr lang="en-US" altLang="zh-TW" b="0" i="0" dirty="0">
                <a:solidFill>
                  <a:srgbClr val="292929"/>
                </a:solidFill>
                <a:effectLst/>
                <a:latin typeface="微軟正黑體" panose="020B0604030504040204" pitchFamily="34" charset="-120"/>
                <a:ea typeface="微軟正黑體" panose="020B0604030504040204" pitchFamily="34" charset="-120"/>
              </a:rPr>
              <a:t>Entropy=1</a:t>
            </a:r>
            <a:r>
              <a:rPr lang="zh-TW" altLang="en-US" b="0" i="0" dirty="0">
                <a:solidFill>
                  <a:srgbClr val="292929"/>
                </a:solidFill>
                <a:effectLst/>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2AC7D815-1D10-4E91-835E-A721C59BE6F7}"/>
              </a:ext>
            </a:extLst>
          </p:cNvPr>
          <p:cNvSpPr>
            <a:spLocks noGrp="1"/>
          </p:cNvSpPr>
          <p:nvPr>
            <p:ph type="sldNum" sz="quarter" idx="12"/>
          </p:nvPr>
        </p:nvSpPr>
        <p:spPr/>
        <p:txBody>
          <a:bodyPr/>
          <a:lstStyle/>
          <a:p>
            <a:fld id="{70D3610E-E16A-44C9-AC3B-79AA416A4A9C}" type="slidenum">
              <a:rPr lang="zh-TW" altLang="en-US" smtClean="0"/>
              <a:t>54</a:t>
            </a:fld>
            <a:endParaRPr lang="zh-TW" altLang="en-US"/>
          </a:p>
        </p:txBody>
      </p:sp>
    </p:spTree>
    <p:extLst>
      <p:ext uri="{BB962C8B-B14F-4D97-AF65-F5344CB8AC3E}">
        <p14:creationId xmlns:p14="http://schemas.microsoft.com/office/powerpoint/2010/main" val="28214015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FA3C41-E585-42AF-AFFE-788425BD3B63}"/>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Loss function(</a:t>
            </a:r>
            <a:r>
              <a:rPr lang="zh-TW" altLang="en-US" dirty="0">
                <a:latin typeface="微軟正黑體" panose="020B0604030504040204" pitchFamily="34" charset="-120"/>
                <a:ea typeface="微軟正黑體" panose="020B0604030504040204" pitchFamily="34" charset="-120"/>
              </a:rPr>
              <a:t>續</a:t>
            </a:r>
            <a:r>
              <a:rPr lang="en-US" altLang="zh-TW" dirty="0">
                <a:latin typeface="微軟正黑體" panose="020B0604030504040204" pitchFamily="34" charset="-120"/>
                <a:ea typeface="微軟正黑體" panose="020B0604030504040204" pitchFamily="34" charset="-120"/>
              </a:rPr>
              <a:t>)</a:t>
            </a:r>
            <a:endParaRPr lang="zh-TW" altLang="en-US" dirty="0"/>
          </a:p>
        </p:txBody>
      </p:sp>
      <p:sp>
        <p:nvSpPr>
          <p:cNvPr id="4" name="投影片編號版面配置區 3">
            <a:extLst>
              <a:ext uri="{FF2B5EF4-FFF2-40B4-BE49-F238E27FC236}">
                <a16:creationId xmlns:a16="http://schemas.microsoft.com/office/drawing/2014/main" id="{BA7228B4-BC50-496E-9787-F3A9C85DF3B4}"/>
              </a:ext>
            </a:extLst>
          </p:cNvPr>
          <p:cNvSpPr>
            <a:spLocks noGrp="1"/>
          </p:cNvSpPr>
          <p:nvPr>
            <p:ph type="sldNum" sz="quarter" idx="12"/>
          </p:nvPr>
        </p:nvSpPr>
        <p:spPr/>
        <p:txBody>
          <a:bodyPr/>
          <a:lstStyle/>
          <a:p>
            <a:fld id="{70D3610E-E16A-44C9-AC3B-79AA416A4A9C}" type="slidenum">
              <a:rPr lang="zh-TW" altLang="en-US" smtClean="0"/>
              <a:t>55</a:t>
            </a:fld>
            <a:endParaRPr lang="zh-TW" altLang="en-US"/>
          </a:p>
        </p:txBody>
      </p:sp>
      <p:pic>
        <p:nvPicPr>
          <p:cNvPr id="5" name="圖片 4">
            <a:extLst>
              <a:ext uri="{FF2B5EF4-FFF2-40B4-BE49-F238E27FC236}">
                <a16:creationId xmlns:a16="http://schemas.microsoft.com/office/drawing/2014/main" id="{E54BB38A-2C12-414F-BA40-E38F676616CB}"/>
              </a:ext>
            </a:extLst>
          </p:cNvPr>
          <p:cNvPicPr>
            <a:picLocks noChangeAspect="1"/>
          </p:cNvPicPr>
          <p:nvPr/>
        </p:nvPicPr>
        <p:blipFill>
          <a:blip r:embed="rId3"/>
          <a:stretch>
            <a:fillRect/>
          </a:stretch>
        </p:blipFill>
        <p:spPr>
          <a:xfrm>
            <a:off x="5982017" y="1735931"/>
            <a:ext cx="5610543" cy="1992934"/>
          </a:xfrm>
          <a:prstGeom prst="rect">
            <a:avLst/>
          </a:prstGeom>
        </p:spPr>
      </p:pic>
      <p:pic>
        <p:nvPicPr>
          <p:cNvPr id="6" name="圖片 5">
            <a:extLst>
              <a:ext uri="{FF2B5EF4-FFF2-40B4-BE49-F238E27FC236}">
                <a16:creationId xmlns:a16="http://schemas.microsoft.com/office/drawing/2014/main" id="{C371D5ED-4112-4B3D-8A8A-74F081C1B0AF}"/>
              </a:ext>
            </a:extLst>
          </p:cNvPr>
          <p:cNvPicPr>
            <a:picLocks noChangeAspect="1"/>
          </p:cNvPicPr>
          <p:nvPr/>
        </p:nvPicPr>
        <p:blipFill>
          <a:blip r:embed="rId4"/>
          <a:stretch>
            <a:fillRect/>
          </a:stretch>
        </p:blipFill>
        <p:spPr>
          <a:xfrm>
            <a:off x="5982017" y="4160215"/>
            <a:ext cx="5610544" cy="882392"/>
          </a:xfrm>
          <a:prstGeom prst="rect">
            <a:avLst/>
          </a:prstGeom>
        </p:spPr>
      </p:pic>
      <p:pic>
        <p:nvPicPr>
          <p:cNvPr id="7" name="圖片 6">
            <a:extLst>
              <a:ext uri="{FF2B5EF4-FFF2-40B4-BE49-F238E27FC236}">
                <a16:creationId xmlns:a16="http://schemas.microsoft.com/office/drawing/2014/main" id="{95137E0F-8716-401E-A592-CB524C3F2F96}"/>
              </a:ext>
            </a:extLst>
          </p:cNvPr>
          <p:cNvPicPr>
            <a:picLocks noChangeAspect="1"/>
          </p:cNvPicPr>
          <p:nvPr/>
        </p:nvPicPr>
        <p:blipFill>
          <a:blip r:embed="rId5"/>
          <a:stretch>
            <a:fillRect/>
          </a:stretch>
        </p:blipFill>
        <p:spPr>
          <a:xfrm>
            <a:off x="5184140" y="5473957"/>
            <a:ext cx="6408420" cy="761396"/>
          </a:xfrm>
          <a:prstGeom prst="rect">
            <a:avLst/>
          </a:prstGeom>
        </p:spPr>
      </p:pic>
      <p:pic>
        <p:nvPicPr>
          <p:cNvPr id="8" name="圖片 7">
            <a:extLst>
              <a:ext uri="{FF2B5EF4-FFF2-40B4-BE49-F238E27FC236}">
                <a16:creationId xmlns:a16="http://schemas.microsoft.com/office/drawing/2014/main" id="{8D9C4611-B0AC-4DD2-BAB1-DBD8DC20376F}"/>
              </a:ext>
            </a:extLst>
          </p:cNvPr>
          <p:cNvPicPr>
            <a:picLocks noChangeAspect="1"/>
          </p:cNvPicPr>
          <p:nvPr/>
        </p:nvPicPr>
        <p:blipFill>
          <a:blip r:embed="rId6"/>
          <a:stretch>
            <a:fillRect/>
          </a:stretch>
        </p:blipFill>
        <p:spPr>
          <a:xfrm>
            <a:off x="1" y="2673954"/>
            <a:ext cx="5720080" cy="1937131"/>
          </a:xfrm>
          <a:prstGeom prst="rect">
            <a:avLst/>
          </a:prstGeom>
        </p:spPr>
      </p:pic>
    </p:spTree>
    <p:extLst>
      <p:ext uri="{BB962C8B-B14F-4D97-AF65-F5344CB8AC3E}">
        <p14:creationId xmlns:p14="http://schemas.microsoft.com/office/powerpoint/2010/main" val="422584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7C307F-EFF7-4F4F-9AD1-14EC63415E07}"/>
              </a:ext>
            </a:extLst>
          </p:cNvPr>
          <p:cNvSpPr>
            <a:spLocks noGrp="1"/>
          </p:cNvSpPr>
          <p:nvPr>
            <p:ph type="title"/>
          </p:nvPr>
        </p:nvSpPr>
        <p:spPr/>
        <p:txBody>
          <a:bodyPr/>
          <a:lstStyle/>
          <a:p>
            <a:r>
              <a:rPr lang="en-US" altLang="zh-TW" dirty="0"/>
              <a:t>Gradient Descent</a:t>
            </a:r>
            <a:endParaRPr lang="zh-TW" altLang="en-US" dirty="0"/>
          </a:p>
        </p:txBody>
      </p:sp>
      <p:sp>
        <p:nvSpPr>
          <p:cNvPr id="4" name="投影片編號版面配置區 3">
            <a:extLst>
              <a:ext uri="{FF2B5EF4-FFF2-40B4-BE49-F238E27FC236}">
                <a16:creationId xmlns:a16="http://schemas.microsoft.com/office/drawing/2014/main" id="{5BCFAEE8-730F-4854-808D-EA175B416907}"/>
              </a:ext>
            </a:extLst>
          </p:cNvPr>
          <p:cNvSpPr>
            <a:spLocks noGrp="1"/>
          </p:cNvSpPr>
          <p:nvPr>
            <p:ph type="sldNum" sz="quarter" idx="12"/>
          </p:nvPr>
        </p:nvSpPr>
        <p:spPr/>
        <p:txBody>
          <a:bodyPr/>
          <a:lstStyle/>
          <a:p>
            <a:fld id="{70D3610E-E16A-44C9-AC3B-79AA416A4A9C}" type="slidenum">
              <a:rPr lang="zh-TW" altLang="en-US" smtClean="0"/>
              <a:t>56</a:t>
            </a:fld>
            <a:endParaRPr lang="zh-TW" altLang="en-US"/>
          </a:p>
        </p:txBody>
      </p:sp>
      <p:pic>
        <p:nvPicPr>
          <p:cNvPr id="4098" name="Picture 2" descr="Coding Deep Learning for Beginners — Linear Regression (Part 3 ...">
            <a:extLst>
              <a:ext uri="{FF2B5EF4-FFF2-40B4-BE49-F238E27FC236}">
                <a16:creationId xmlns:a16="http://schemas.microsoft.com/office/drawing/2014/main" id="{84A84337-AFAA-4ADA-B389-0384158B2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607" y="1690688"/>
            <a:ext cx="8011593" cy="4504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528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8F93C7-91F5-4DD0-A3D9-F28045BC528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參考資料</a:t>
            </a:r>
          </a:p>
        </p:txBody>
      </p:sp>
      <p:sp>
        <p:nvSpPr>
          <p:cNvPr id="3" name="內容版面配置區 2">
            <a:extLst>
              <a:ext uri="{FF2B5EF4-FFF2-40B4-BE49-F238E27FC236}">
                <a16:creationId xmlns:a16="http://schemas.microsoft.com/office/drawing/2014/main" id="{41337570-FC67-4FAB-B5DB-56253502BB6D}"/>
              </a:ext>
            </a:extLst>
          </p:cNvPr>
          <p:cNvSpPr>
            <a:spLocks noGrp="1"/>
          </p:cNvSpPr>
          <p:nvPr>
            <p:ph idx="1"/>
          </p:nvPr>
        </p:nvSpPr>
        <p:spPr/>
        <p:txBody>
          <a:bodyPr>
            <a:normAutofit fontScale="62500" lnSpcReduction="20000"/>
          </a:bodyPr>
          <a:lstStyle/>
          <a:p>
            <a:r>
              <a:rPr lang="en-US" altLang="zh-TW" dirty="0">
                <a:hlinkClick r:id="rId2"/>
              </a:rPr>
              <a:t>https://www.ithome.com.tw/node/26953</a:t>
            </a:r>
            <a:endParaRPr lang="zh-TW" altLang="en-US" dirty="0"/>
          </a:p>
          <a:p>
            <a:r>
              <a:rPr lang="en-US" altLang="zh-TW" dirty="0">
                <a:hlinkClick r:id="rId3"/>
              </a:rPr>
              <a:t>https://jason-chen-1992.weebly.com/home/-whats-ai</a:t>
            </a:r>
            <a:endParaRPr lang="zh-TW" altLang="en-US" dirty="0"/>
          </a:p>
          <a:p>
            <a:r>
              <a:rPr lang="en-US" altLang="zh-TW" dirty="0">
                <a:hlinkClick r:id="rId4"/>
              </a:rPr>
              <a:t>https://aws.amazon.com/tw/machine-learning/what-is-ai/</a:t>
            </a:r>
            <a:endParaRPr lang="zh-TW" altLang="en-US" dirty="0"/>
          </a:p>
          <a:p>
            <a:r>
              <a:rPr lang="en-US" altLang="zh-TW" dirty="0">
                <a:hlinkClick r:id="rId5"/>
              </a:rPr>
              <a:t>https://dsgn.tw/archives/56345/</a:t>
            </a:r>
            <a:endParaRPr lang="zh-TW" altLang="en-US" dirty="0"/>
          </a:p>
          <a:p>
            <a:r>
              <a:rPr lang="en-US" altLang="zh-TW" dirty="0">
                <a:hlinkClick r:id="rId6"/>
              </a:rPr>
              <a:t>https://makerpro.cc/2019/05/introduction-to-ai/</a:t>
            </a:r>
            <a:endParaRPr lang="zh-TW" altLang="en-US" dirty="0"/>
          </a:p>
          <a:p>
            <a:r>
              <a:rPr lang="en-US" altLang="zh-TW" dirty="0">
                <a:hlinkClick r:id="rId7"/>
              </a:rPr>
              <a:t>https://as-ai.org/master-organisation/</a:t>
            </a:r>
            <a:endParaRPr lang="zh-TW" altLang="en-US" dirty="0"/>
          </a:p>
          <a:p>
            <a:r>
              <a:rPr lang="en-US" altLang="zh-TW" dirty="0">
                <a:hlinkClick r:id="rId8"/>
              </a:rPr>
              <a:t>https://www.ey.gov.tw/Page/5A8A0CB5B41DA11E/a8ec407c-6154-4c14-8f1e-d494ec2dbf23</a:t>
            </a:r>
            <a:endParaRPr lang="zh-TW" altLang="en-US" dirty="0"/>
          </a:p>
          <a:p>
            <a:r>
              <a:rPr lang="en-US" altLang="zh-TW" dirty="0">
                <a:hlinkClick r:id="rId9"/>
              </a:rPr>
              <a:t>http://programmermagazine.github.io/201404/htm/focus1.html</a:t>
            </a:r>
            <a:endParaRPr lang="zh-TW" altLang="en-US" dirty="0"/>
          </a:p>
          <a:p>
            <a:r>
              <a:rPr lang="en-US" altLang="zh-TW" dirty="0">
                <a:hlinkClick r:id="rId10"/>
              </a:rPr>
              <a:t>https://ithelp.ithome.com.tw/articles/10201553</a:t>
            </a:r>
            <a:endParaRPr lang="en-US" altLang="zh-TW" dirty="0"/>
          </a:p>
          <a:p>
            <a:r>
              <a:rPr lang="en-US" altLang="zh-TW" dirty="0">
                <a:hlinkClick r:id="rId11"/>
              </a:rPr>
              <a:t>https://blog.gcp.expert/ml-1-ai-ml-deep-learning-intro/</a:t>
            </a:r>
            <a:endParaRPr lang="zh-TW" altLang="en-US" dirty="0"/>
          </a:p>
          <a:p>
            <a:r>
              <a:rPr lang="en-US" altLang="zh-TW" dirty="0">
                <a:hlinkClick r:id="rId12"/>
              </a:rPr>
              <a:t>https://leemeng.tw/shortest-path-to-the-nlp-world-a-gentle-guide-of-natural-language-processing-and-deep-learning-for-everyone.html</a:t>
            </a:r>
            <a:endParaRPr lang="zh-TW" altLang="en-US" dirty="0"/>
          </a:p>
        </p:txBody>
      </p:sp>
      <p:sp>
        <p:nvSpPr>
          <p:cNvPr id="4" name="投影片編號版面配置區 3">
            <a:extLst>
              <a:ext uri="{FF2B5EF4-FFF2-40B4-BE49-F238E27FC236}">
                <a16:creationId xmlns:a16="http://schemas.microsoft.com/office/drawing/2014/main" id="{7C7128AE-9474-4810-B79E-0DD83FFD7D1E}"/>
              </a:ext>
            </a:extLst>
          </p:cNvPr>
          <p:cNvSpPr>
            <a:spLocks noGrp="1"/>
          </p:cNvSpPr>
          <p:nvPr>
            <p:ph type="sldNum" sz="quarter" idx="12"/>
          </p:nvPr>
        </p:nvSpPr>
        <p:spPr/>
        <p:txBody>
          <a:bodyPr/>
          <a:lstStyle/>
          <a:p>
            <a:fld id="{70D3610E-E16A-44C9-AC3B-79AA416A4A9C}" type="slidenum">
              <a:rPr lang="zh-TW" altLang="en-US" smtClean="0"/>
              <a:t>57</a:t>
            </a:fld>
            <a:endParaRPr lang="zh-TW" altLang="en-US"/>
          </a:p>
        </p:txBody>
      </p:sp>
    </p:spTree>
    <p:extLst>
      <p:ext uri="{BB962C8B-B14F-4D97-AF65-F5344CB8AC3E}">
        <p14:creationId xmlns:p14="http://schemas.microsoft.com/office/powerpoint/2010/main" val="41015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D6F0130-5877-4F9C-9BEE-0D6F6B53729A}"/>
              </a:ext>
            </a:extLst>
          </p:cNvPr>
          <p:cNvSpPr/>
          <p:nvPr/>
        </p:nvSpPr>
        <p:spPr>
          <a:xfrm>
            <a:off x="0" y="0"/>
            <a:ext cx="12192000" cy="6858000"/>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矩形 1">
            <a:extLst>
              <a:ext uri="{FF2B5EF4-FFF2-40B4-BE49-F238E27FC236}">
                <a16:creationId xmlns:a16="http://schemas.microsoft.com/office/drawing/2014/main" id="{57C64523-E594-4336-BED6-C72FB7F1CC48}"/>
              </a:ext>
            </a:extLst>
          </p:cNvPr>
          <p:cNvSpPr/>
          <p:nvPr/>
        </p:nvSpPr>
        <p:spPr>
          <a:xfrm>
            <a:off x="0" y="1574800"/>
            <a:ext cx="12192000" cy="35052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內容版面配置區 2">
            <a:extLst>
              <a:ext uri="{FF2B5EF4-FFF2-40B4-BE49-F238E27FC236}">
                <a16:creationId xmlns:a16="http://schemas.microsoft.com/office/drawing/2014/main" id="{C3D59886-97B8-47BF-A1FE-61175E2E99FE}"/>
              </a:ext>
            </a:extLst>
          </p:cNvPr>
          <p:cNvSpPr>
            <a:spLocks noGrp="1"/>
          </p:cNvSpPr>
          <p:nvPr>
            <p:ph idx="1"/>
          </p:nvPr>
        </p:nvSpPr>
        <p:spPr>
          <a:xfrm>
            <a:off x="1000760" y="1994852"/>
            <a:ext cx="10515600" cy="2868295"/>
          </a:xfrm>
        </p:spPr>
        <p:txBody>
          <a:bodyPr>
            <a:normAutofit fontScale="77500" lnSpcReduction="20000"/>
          </a:bodyPr>
          <a:lstStyle/>
          <a:p>
            <a:pPr>
              <a:buFont typeface="Wingdings" panose="05000000000000000000" pitchFamily="2" charset="2"/>
              <a:buChar char="p"/>
            </a:pPr>
            <a:r>
              <a:rPr lang="zh-TW" altLang="en-US" sz="5400" b="1" dirty="0">
                <a:solidFill>
                  <a:schemeClr val="bg1">
                    <a:lumMod val="50000"/>
                  </a:schemeClr>
                </a:solidFill>
                <a:latin typeface="微軟正黑體" panose="020B0604030504040204" pitchFamily="34" charset="-120"/>
                <a:ea typeface="微軟正黑體" panose="020B0604030504040204" pitchFamily="34" charset="-120"/>
              </a:rPr>
              <a:t> </a:t>
            </a:r>
            <a:r>
              <a:rPr lang="en-US" altLang="zh-TW" sz="5400" b="1" dirty="0">
                <a:solidFill>
                  <a:schemeClr val="bg1">
                    <a:lumMod val="50000"/>
                  </a:schemeClr>
                </a:solidFill>
                <a:latin typeface="微軟正黑體" panose="020B0604030504040204" pitchFamily="34" charset="-120"/>
                <a:ea typeface="微軟正黑體" panose="020B0604030504040204" pitchFamily="34" charset="-120"/>
              </a:rPr>
              <a:t>AI</a:t>
            </a:r>
            <a:r>
              <a:rPr lang="zh-TW" altLang="en-US" sz="5400" b="1" dirty="0">
                <a:solidFill>
                  <a:schemeClr val="bg1">
                    <a:lumMod val="50000"/>
                  </a:schemeClr>
                </a:solidFill>
                <a:latin typeface="微軟正黑體" panose="020B0604030504040204" pitchFamily="34" charset="-120"/>
                <a:ea typeface="微軟正黑體" panose="020B0604030504040204" pitchFamily="34" charset="-120"/>
              </a:rPr>
              <a:t>發展與現況報告</a:t>
            </a:r>
            <a:endParaRPr lang="en-US" altLang="zh-TW" sz="5400" b="1" dirty="0">
              <a:solidFill>
                <a:schemeClr val="bg1">
                  <a:lumMod val="50000"/>
                </a:schemeClr>
              </a:solidFill>
              <a:latin typeface="微軟正黑體" panose="020B0604030504040204" pitchFamily="34" charset="-120"/>
              <a:ea typeface="微軟正黑體" panose="020B0604030504040204" pitchFamily="34" charset="-120"/>
            </a:endParaRPr>
          </a:p>
          <a:p>
            <a:pPr>
              <a:buFont typeface="Wingdings" panose="05000000000000000000" pitchFamily="2" charset="2"/>
              <a:buChar char="p"/>
            </a:pPr>
            <a:r>
              <a:rPr lang="zh-TW" altLang="en-US" sz="5400" b="1" dirty="0">
                <a:latin typeface="微軟正黑體" panose="020B0604030504040204" pitchFamily="34" charset="-120"/>
                <a:ea typeface="微軟正黑體" panose="020B0604030504040204" pitchFamily="34" charset="-120"/>
              </a:rPr>
              <a:t> 客服改善應用方案</a:t>
            </a:r>
            <a:endParaRPr lang="en-US" altLang="zh-TW" sz="5400" b="1" dirty="0">
              <a:latin typeface="微軟正黑體" panose="020B0604030504040204" pitchFamily="34" charset="-120"/>
              <a:ea typeface="微軟正黑體" panose="020B0604030504040204" pitchFamily="34" charset="-120"/>
            </a:endParaRPr>
          </a:p>
          <a:p>
            <a:pPr>
              <a:buFont typeface="Wingdings" panose="05000000000000000000" pitchFamily="2" charset="2"/>
              <a:buChar char="p"/>
            </a:pPr>
            <a:r>
              <a:rPr lang="zh-TW" altLang="en-US" sz="5400" b="1" dirty="0">
                <a:solidFill>
                  <a:schemeClr val="bg1">
                    <a:lumMod val="50000"/>
                  </a:schemeClr>
                </a:solidFill>
                <a:latin typeface="微軟正黑體" panose="020B0604030504040204" pitchFamily="34" charset="-120"/>
                <a:ea typeface="微軟正黑體" panose="020B0604030504040204" pitchFamily="34" charset="-120"/>
              </a:rPr>
              <a:t> 成果展示與結論</a:t>
            </a:r>
            <a:endParaRPr lang="en-US" altLang="zh-TW" sz="5400" b="1" dirty="0">
              <a:solidFill>
                <a:schemeClr val="bg1">
                  <a:lumMod val="50000"/>
                </a:schemeClr>
              </a:solidFill>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78D57109-1EB7-495F-901E-6F6E6C25FAD9}"/>
              </a:ext>
            </a:extLst>
          </p:cNvPr>
          <p:cNvSpPr>
            <a:spLocks noGrp="1"/>
          </p:cNvSpPr>
          <p:nvPr>
            <p:ph type="sldNum" sz="quarter" idx="12"/>
          </p:nvPr>
        </p:nvSpPr>
        <p:spPr/>
        <p:txBody>
          <a:bodyPr/>
          <a:lstStyle/>
          <a:p>
            <a:fld id="{70D3610E-E16A-44C9-AC3B-79AA416A4A9C}" type="slidenum">
              <a:rPr lang="zh-TW" altLang="en-US" smtClean="0"/>
              <a:t>6</a:t>
            </a:fld>
            <a:endParaRPr lang="zh-TW" altLang="en-US"/>
          </a:p>
        </p:txBody>
      </p:sp>
    </p:spTree>
    <p:extLst>
      <p:ext uri="{BB962C8B-B14F-4D97-AF65-F5344CB8AC3E}">
        <p14:creationId xmlns:p14="http://schemas.microsoft.com/office/powerpoint/2010/main" val="1141569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F57DA306-43EE-45B0-8317-17578806DB1A}"/>
              </a:ext>
            </a:extLst>
          </p:cNvPr>
          <p:cNvSpPr/>
          <p:nvPr/>
        </p:nvSpPr>
        <p:spPr>
          <a:xfrm>
            <a:off x="0" y="0"/>
            <a:ext cx="12192000" cy="6858000"/>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a:xfrm>
            <a:off x="2981234" y="191815"/>
            <a:ext cx="6803571" cy="1325563"/>
          </a:xfrm>
        </p:spPr>
        <p:txBody>
          <a:bodyPr>
            <a:normAutofit/>
          </a:bodyPr>
          <a:lstStyle/>
          <a:p>
            <a:r>
              <a:rPr lang="zh-TW" altLang="en-US" sz="4000" dirty="0">
                <a:solidFill>
                  <a:srgbClr val="FF0000"/>
                </a:solidFill>
              </a:rPr>
              <a:t>客服當前面臨到的困難</a:t>
            </a:r>
            <a:r>
              <a:rPr lang="en-US" altLang="zh-TW" sz="4000" dirty="0">
                <a:solidFill>
                  <a:srgbClr val="FF0000"/>
                </a:solidFill>
              </a:rPr>
              <a:t>…</a:t>
            </a:r>
            <a:endParaRPr lang="zh-TW" altLang="en-US" sz="4000" dirty="0">
              <a:solidFill>
                <a:srgbClr val="FF0000"/>
              </a:solidFill>
            </a:endParaRPr>
          </a:p>
        </p:txBody>
      </p:sp>
      <p:sp>
        <p:nvSpPr>
          <p:cNvPr id="3" name="內容版面配置區 2">
            <a:extLst>
              <a:ext uri="{FF2B5EF4-FFF2-40B4-BE49-F238E27FC236}">
                <a16:creationId xmlns:a16="http://schemas.microsoft.com/office/drawing/2014/main" id="{58DE7A02-1518-45B3-B552-43E6BD7A981C}"/>
              </a:ext>
            </a:extLst>
          </p:cNvPr>
          <p:cNvSpPr>
            <a:spLocks noGrp="1"/>
          </p:cNvSpPr>
          <p:nvPr>
            <p:ph idx="1"/>
          </p:nvPr>
        </p:nvSpPr>
        <p:spPr>
          <a:xfrm>
            <a:off x="6988628" y="1671184"/>
            <a:ext cx="4789715" cy="4822372"/>
          </a:xfrm>
        </p:spPr>
        <p:txBody>
          <a:bodyPr>
            <a:normAutofit fontScale="85000" lnSpcReduction="10000"/>
          </a:bodyPr>
          <a:lstStyle/>
          <a:p>
            <a:pPr>
              <a:buClrTx/>
            </a:pPr>
            <a:r>
              <a:rPr lang="zh-TW" altLang="en-US" dirty="0"/>
              <a:t>客服人員每天需要接許多通電話，服務專線常常爆滿排隊</a:t>
            </a:r>
            <a:endParaRPr lang="en-US" altLang="zh-TW" dirty="0"/>
          </a:p>
          <a:p>
            <a:pPr>
              <a:buClrTx/>
            </a:pPr>
            <a:r>
              <a:rPr lang="zh-TW" altLang="en-US" dirty="0"/>
              <a:t>客服人員流動率高，且訓練不易，全方位的服務人員需要</a:t>
            </a:r>
            <a:r>
              <a:rPr lang="en-US" altLang="zh-TW" dirty="0"/>
              <a:t>3</a:t>
            </a:r>
            <a:r>
              <a:rPr lang="zh-TW" altLang="en-US" dirty="0"/>
              <a:t>個月以上的訓練時間，造成人力缺口</a:t>
            </a:r>
            <a:endParaRPr lang="en-US" altLang="zh-TW" dirty="0"/>
          </a:p>
          <a:p>
            <a:pPr>
              <a:buClrTx/>
            </a:pPr>
            <a:r>
              <a:rPr lang="zh-TW" altLang="en-US" dirty="0"/>
              <a:t>客服人員面對的問題範圍太多太廣，對於剛進來的客服很難在一瞬間就可以找出正確的分類</a:t>
            </a:r>
          </a:p>
        </p:txBody>
      </p:sp>
      <p:sp>
        <p:nvSpPr>
          <p:cNvPr id="4" name="投影片編號版面配置區 3">
            <a:extLst>
              <a:ext uri="{FF2B5EF4-FFF2-40B4-BE49-F238E27FC236}">
                <a16:creationId xmlns:a16="http://schemas.microsoft.com/office/drawing/2014/main" id="{3D6BDA53-2B06-4B16-B730-485DCE6E4EE9}"/>
              </a:ext>
            </a:extLst>
          </p:cNvPr>
          <p:cNvSpPr>
            <a:spLocks noGrp="1"/>
          </p:cNvSpPr>
          <p:nvPr>
            <p:ph type="sldNum" sz="quarter" idx="12"/>
          </p:nvPr>
        </p:nvSpPr>
        <p:spPr/>
        <p:txBody>
          <a:bodyPr/>
          <a:lstStyle/>
          <a:p>
            <a:fld id="{70D3610E-E16A-44C9-AC3B-79AA416A4A9C}" type="slidenum">
              <a:rPr lang="zh-TW" altLang="en-US" smtClean="0"/>
              <a:t>7</a:t>
            </a:fld>
            <a:endParaRPr lang="zh-TW" altLang="en-US"/>
          </a:p>
        </p:txBody>
      </p:sp>
    </p:spTree>
    <p:extLst>
      <p:ext uri="{BB962C8B-B14F-4D97-AF65-F5344CB8AC3E}">
        <p14:creationId xmlns:p14="http://schemas.microsoft.com/office/powerpoint/2010/main" val="335743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B513CCD-F4CF-45F1-BD8B-40C07A1D559D}"/>
              </a:ext>
            </a:extLst>
          </p:cNvPr>
          <p:cNvPicPr>
            <a:picLocks noChangeAspect="1"/>
          </p:cNvPicPr>
          <p:nvPr/>
        </p:nvPicPr>
        <p:blipFill>
          <a:blip r:embed="rId3"/>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E87CE2B4-6D0E-405D-B0C8-2AAFD95C82A4}"/>
              </a:ext>
            </a:extLst>
          </p:cNvPr>
          <p:cNvSpPr>
            <a:spLocks noGrp="1"/>
          </p:cNvSpPr>
          <p:nvPr>
            <p:ph type="title"/>
          </p:nvPr>
        </p:nvSpPr>
        <p:spPr/>
        <p:txBody>
          <a:bodyPr>
            <a:normAutofit fontScale="90000"/>
          </a:bodyPr>
          <a:lstStyle/>
          <a:p>
            <a:pPr algn="ctr"/>
            <a:r>
              <a:rPr lang="zh-TW" altLang="en-US" sz="7200" dirty="0">
                <a:solidFill>
                  <a:srgbClr val="0070C0"/>
                </a:solidFill>
                <a:latin typeface="微軟正黑體" panose="020B0604030504040204" pitchFamily="34" charset="-120"/>
                <a:ea typeface="微軟正黑體" panose="020B0604030504040204" pitchFamily="34" charset="-120"/>
              </a:rPr>
              <a:t>強化客戶體驗</a:t>
            </a:r>
          </a:p>
        </p:txBody>
      </p:sp>
      <p:sp>
        <p:nvSpPr>
          <p:cNvPr id="3" name="內容版面配置區 2">
            <a:extLst>
              <a:ext uri="{FF2B5EF4-FFF2-40B4-BE49-F238E27FC236}">
                <a16:creationId xmlns:a16="http://schemas.microsoft.com/office/drawing/2014/main" id="{58DE7A02-1518-45B3-B552-43E6BD7A981C}"/>
              </a:ext>
            </a:extLst>
          </p:cNvPr>
          <p:cNvSpPr>
            <a:spLocks noGrp="1"/>
          </p:cNvSpPr>
          <p:nvPr>
            <p:ph idx="1"/>
          </p:nvPr>
        </p:nvSpPr>
        <p:spPr>
          <a:xfrm>
            <a:off x="6312987" y="3198399"/>
            <a:ext cx="4256315" cy="1933464"/>
          </a:xfrm>
        </p:spPr>
        <p:txBody>
          <a:bodyPr>
            <a:normAutofit fontScale="85000" lnSpcReduction="10000"/>
          </a:bodyPr>
          <a:lstStyle/>
          <a:p>
            <a:r>
              <a:rPr lang="zh-TW" altLang="en-US" sz="3200" dirty="0">
                <a:latin typeface="微軟正黑體" panose="020B0604030504040204" pitchFamily="34" charset="-120"/>
                <a:ea typeface="微軟正黑體" panose="020B0604030504040204" pitchFamily="34" charset="-120"/>
              </a:rPr>
              <a:t>加速客服處理速度</a:t>
            </a:r>
            <a:endParaRPr lang="en-US" altLang="zh-TW" sz="3200" dirty="0">
              <a:latin typeface="微軟正黑體" panose="020B0604030504040204" pitchFamily="34" charset="-120"/>
              <a:ea typeface="微軟正黑體" panose="020B0604030504040204" pitchFamily="34" charset="-120"/>
            </a:endParaRPr>
          </a:p>
          <a:p>
            <a:r>
              <a:rPr lang="zh-TW" altLang="en-US" sz="3200" dirty="0">
                <a:latin typeface="微軟正黑體" panose="020B0604030504040204" pitchFamily="34" charset="-120"/>
                <a:ea typeface="微軟正黑體" panose="020B0604030504040204" pitchFamily="34" charset="-120"/>
              </a:rPr>
              <a:t>減輕客服壓力</a:t>
            </a:r>
            <a:endParaRPr lang="en-US" altLang="zh-TW" sz="3200" dirty="0">
              <a:latin typeface="微軟正黑體" panose="020B0604030504040204" pitchFamily="34" charset="-120"/>
              <a:ea typeface="微軟正黑體" panose="020B0604030504040204" pitchFamily="34" charset="-120"/>
            </a:endParaRPr>
          </a:p>
          <a:p>
            <a:r>
              <a:rPr lang="zh-TW" altLang="en-US" sz="3200" dirty="0">
                <a:latin typeface="微軟正黑體" panose="020B0604030504040204" pitchFamily="34" charset="-120"/>
                <a:ea typeface="微軟正黑體" panose="020B0604030504040204" pitchFamily="34" charset="-120"/>
              </a:rPr>
              <a:t>提升客戶滿意度</a:t>
            </a:r>
            <a:endParaRPr lang="en-US" altLang="zh-TW" sz="3200" dirty="0">
              <a:latin typeface="微軟正黑體" panose="020B0604030504040204" pitchFamily="34" charset="-120"/>
              <a:ea typeface="微軟正黑體" panose="020B0604030504040204" pitchFamily="34" charset="-120"/>
            </a:endParaRPr>
          </a:p>
        </p:txBody>
      </p:sp>
      <p:sp>
        <p:nvSpPr>
          <p:cNvPr id="5" name="投影片編號版面配置區 4">
            <a:extLst>
              <a:ext uri="{FF2B5EF4-FFF2-40B4-BE49-F238E27FC236}">
                <a16:creationId xmlns:a16="http://schemas.microsoft.com/office/drawing/2014/main" id="{26EB644A-29B9-4C2A-A69B-777E280E52DD}"/>
              </a:ext>
            </a:extLst>
          </p:cNvPr>
          <p:cNvSpPr>
            <a:spLocks noGrp="1"/>
          </p:cNvSpPr>
          <p:nvPr>
            <p:ph type="sldNum" sz="quarter" idx="12"/>
          </p:nvPr>
        </p:nvSpPr>
        <p:spPr/>
        <p:txBody>
          <a:bodyPr/>
          <a:lstStyle/>
          <a:p>
            <a:fld id="{70D3610E-E16A-44C9-AC3B-79AA416A4A9C}" type="slidenum">
              <a:rPr lang="zh-TW" altLang="en-US" smtClean="0"/>
              <a:t>8</a:t>
            </a:fld>
            <a:endParaRPr lang="zh-TW" altLang="en-US"/>
          </a:p>
        </p:txBody>
      </p:sp>
      <p:sp>
        <p:nvSpPr>
          <p:cNvPr id="6" name="文字方塊 5">
            <a:extLst>
              <a:ext uri="{FF2B5EF4-FFF2-40B4-BE49-F238E27FC236}">
                <a16:creationId xmlns:a16="http://schemas.microsoft.com/office/drawing/2014/main" id="{B4264D1F-F960-4C3C-A85D-22261981FCE1}"/>
              </a:ext>
            </a:extLst>
          </p:cNvPr>
          <p:cNvSpPr txBox="1"/>
          <p:nvPr/>
        </p:nvSpPr>
        <p:spPr>
          <a:xfrm>
            <a:off x="6096000" y="2121378"/>
            <a:ext cx="5831840" cy="646331"/>
          </a:xfrm>
          <a:prstGeom prst="rect">
            <a:avLst/>
          </a:prstGeom>
          <a:noFill/>
        </p:spPr>
        <p:txBody>
          <a:bodyPr wrap="square" rtlCol="0">
            <a:spAutoFit/>
          </a:bodyPr>
          <a:lstStyle/>
          <a:p>
            <a:pPr algn="ctr"/>
            <a:r>
              <a:rPr lang="zh-TW" altLang="en-US" sz="3600" dirty="0">
                <a:solidFill>
                  <a:srgbClr val="0070C0"/>
                </a:solidFill>
                <a:latin typeface="微軟正黑體" panose="020B0604030504040204" pitchFamily="34" charset="-120"/>
                <a:ea typeface="微軟正黑體" panose="020B0604030504040204" pitchFamily="34" charset="-120"/>
              </a:rPr>
              <a:t>降低成本、提升</a:t>
            </a:r>
            <a:r>
              <a:rPr lang="zh-TW" altLang="en-US" sz="3600" b="0" i="0" dirty="0">
                <a:solidFill>
                  <a:srgbClr val="0070C0"/>
                </a:solidFill>
                <a:effectLst/>
                <a:latin typeface="微軟正黑體" panose="020B0604030504040204" pitchFamily="34" charset="-120"/>
                <a:ea typeface="微軟正黑體" panose="020B0604030504040204" pitchFamily="34" charset="-120"/>
              </a:rPr>
              <a:t>客戶滿意度</a:t>
            </a:r>
            <a:endParaRPr lang="zh-TW" altLang="en-US" sz="3600" dirty="0">
              <a:solidFill>
                <a:srgbClr val="0070C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74069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0D81134-C4CF-4ADE-8834-C383B491A54D}"/>
              </a:ext>
            </a:extLst>
          </p:cNvPr>
          <p:cNvSpPr/>
          <p:nvPr/>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6">
            <a:extLst>
              <a:ext uri="{FF2B5EF4-FFF2-40B4-BE49-F238E27FC236}">
                <a16:creationId xmlns:a16="http://schemas.microsoft.com/office/drawing/2014/main" id="{565EEAF9-6B9B-42EC-B834-FC940F7BCB3A}"/>
              </a:ext>
            </a:extLst>
          </p:cNvPr>
          <p:cNvSpPr/>
          <p:nvPr/>
        </p:nvSpPr>
        <p:spPr>
          <a:xfrm>
            <a:off x="0" y="588948"/>
            <a:ext cx="12192000" cy="5597843"/>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矩形 8">
            <a:extLst>
              <a:ext uri="{FF2B5EF4-FFF2-40B4-BE49-F238E27FC236}">
                <a16:creationId xmlns:a16="http://schemas.microsoft.com/office/drawing/2014/main" id="{38733854-3B9D-4EFD-9344-142F48E23427}"/>
              </a:ext>
            </a:extLst>
          </p:cNvPr>
          <p:cNvSpPr/>
          <p:nvPr/>
        </p:nvSpPr>
        <p:spPr>
          <a:xfrm>
            <a:off x="731520" y="1835453"/>
            <a:ext cx="5110480" cy="4351338"/>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948E4D49-B5F0-4708-8803-2CAF093DF8EC}"/>
              </a:ext>
            </a:extLst>
          </p:cNvPr>
          <p:cNvSpPr>
            <a:spLocks noGrp="1"/>
          </p:cNvSpPr>
          <p:nvPr>
            <p:ph type="title"/>
          </p:nvPr>
        </p:nvSpPr>
        <p:spPr>
          <a:xfrm>
            <a:off x="731520" y="817012"/>
            <a:ext cx="9561497" cy="562073"/>
          </a:xfrm>
        </p:spPr>
        <p:txBody>
          <a:bodyPr/>
          <a:lstStyle/>
          <a:p>
            <a:r>
              <a:rPr lang="zh-TW" altLang="en-US" sz="4400" b="0" dirty="0">
                <a:solidFill>
                  <a:schemeClr val="bg1"/>
                </a:solidFill>
                <a:latin typeface="微軟正黑體" panose="020B0604030504040204" pitchFamily="34" charset="-120"/>
                <a:ea typeface="微軟正黑體" panose="020B0604030504040204" pitchFamily="34" charset="-120"/>
              </a:rPr>
              <a:t>實際應用</a:t>
            </a:r>
          </a:p>
        </p:txBody>
      </p:sp>
      <p:sp>
        <p:nvSpPr>
          <p:cNvPr id="3" name="內容版面配置區 2">
            <a:extLst>
              <a:ext uri="{FF2B5EF4-FFF2-40B4-BE49-F238E27FC236}">
                <a16:creationId xmlns:a16="http://schemas.microsoft.com/office/drawing/2014/main" id="{6960E68D-6791-4272-80A6-44ECF5D79F11}"/>
              </a:ext>
            </a:extLst>
          </p:cNvPr>
          <p:cNvSpPr>
            <a:spLocks noGrp="1"/>
          </p:cNvSpPr>
          <p:nvPr>
            <p:ph idx="1"/>
          </p:nvPr>
        </p:nvSpPr>
        <p:spPr>
          <a:xfrm>
            <a:off x="6096000" y="1835453"/>
            <a:ext cx="5811520" cy="4351338"/>
          </a:xfrm>
          <a:noFill/>
          <a:ln>
            <a:noFill/>
          </a:ln>
        </p:spPr>
        <p:txBody>
          <a:bodyPr>
            <a:normAutofit fontScale="85000" lnSpcReduction="10000"/>
          </a:bodyPr>
          <a:lstStyle/>
          <a:p>
            <a:pPr marL="0" indent="0">
              <a:buNone/>
            </a:pPr>
            <a:r>
              <a:rPr lang="zh-TW" altLang="en-US" sz="3600" dirty="0">
                <a:solidFill>
                  <a:schemeClr val="bg1"/>
                </a:solidFill>
                <a:latin typeface="微軟正黑體" panose="020B0604030504040204" pitchFamily="34" charset="-120"/>
                <a:ea typeface="微軟正黑體" panose="020B0604030504040204" pitchFamily="34" charset="-120"/>
              </a:rPr>
              <a:t>客戶電話進線時，能夠依照客戶描述問題透過 </a:t>
            </a:r>
            <a:r>
              <a:rPr lang="en-US" altLang="zh-TW" sz="3600" dirty="0" err="1">
                <a:solidFill>
                  <a:schemeClr val="bg1"/>
                </a:solidFill>
                <a:latin typeface="微軟正黑體" panose="020B0604030504040204" pitchFamily="34" charset="-120"/>
                <a:ea typeface="微軟正黑體" panose="020B0604030504040204" pitchFamily="34" charset="-120"/>
              </a:rPr>
              <a:t>Tensorflow</a:t>
            </a:r>
            <a:r>
              <a:rPr lang="en-US" altLang="zh-TW" sz="3600" dirty="0">
                <a:solidFill>
                  <a:schemeClr val="bg1"/>
                </a:solidFill>
                <a:latin typeface="微軟正黑體" panose="020B0604030504040204" pitchFamily="34" charset="-120"/>
                <a:ea typeface="微軟正黑體" panose="020B0604030504040204" pitchFamily="34" charset="-120"/>
              </a:rPr>
              <a:t> </a:t>
            </a:r>
            <a:r>
              <a:rPr lang="zh-TW" altLang="en-US" sz="3600" dirty="0">
                <a:solidFill>
                  <a:schemeClr val="bg1"/>
                </a:solidFill>
                <a:latin typeface="微軟正黑體" panose="020B0604030504040204" pitchFamily="34" charset="-120"/>
                <a:ea typeface="微軟正黑體" panose="020B0604030504040204" pitchFamily="34" charset="-120"/>
              </a:rPr>
              <a:t>訓練模型進行即時分析後於工作台畫面顯示 </a:t>
            </a:r>
            <a:r>
              <a:rPr lang="en-US" altLang="zh-TW" sz="3600" dirty="0">
                <a:solidFill>
                  <a:schemeClr val="bg1"/>
                </a:solidFill>
                <a:latin typeface="微軟正黑體" panose="020B0604030504040204" pitchFamily="34" charset="-120"/>
                <a:ea typeface="微軟正黑體" panose="020B0604030504040204" pitchFamily="34" charset="-120"/>
              </a:rPr>
              <a:t>3 </a:t>
            </a:r>
            <a:r>
              <a:rPr lang="zh-TW" altLang="en-US" sz="3600" dirty="0">
                <a:solidFill>
                  <a:schemeClr val="bg1"/>
                </a:solidFill>
                <a:latin typeface="微軟正黑體" panose="020B0604030504040204" pitchFamily="34" charset="-120"/>
                <a:ea typeface="微軟正黑體" panose="020B0604030504040204" pitchFamily="34" charset="-120"/>
              </a:rPr>
              <a:t>個客戶可能發問的服務場景連結，讓客服人員可以直接點選處理問題，加速處理速度。</a:t>
            </a:r>
            <a:endParaRPr lang="en-US" altLang="zh-TW" dirty="0">
              <a:effectLst>
                <a:outerShdw blurRad="38100" dist="38100" dir="2700000" algn="tl">
                  <a:srgbClr val="000000">
                    <a:alpha val="43137"/>
                  </a:srgbClr>
                </a:outerShdw>
              </a:effectLst>
            </a:endParaRPr>
          </a:p>
          <a:p>
            <a:pPr marL="0" indent="0">
              <a:buNone/>
            </a:pPr>
            <a:endParaRPr lang="zh-TW" altLang="en-US" dirty="0">
              <a:effectLst>
                <a:outerShdw blurRad="38100" dist="38100" dir="2700000" algn="tl">
                  <a:srgbClr val="000000">
                    <a:alpha val="43137"/>
                  </a:srgbClr>
                </a:outerShdw>
              </a:effectLst>
            </a:endParaRPr>
          </a:p>
        </p:txBody>
      </p:sp>
      <p:sp>
        <p:nvSpPr>
          <p:cNvPr id="4" name="投影片編號版面配置區 3">
            <a:extLst>
              <a:ext uri="{FF2B5EF4-FFF2-40B4-BE49-F238E27FC236}">
                <a16:creationId xmlns:a16="http://schemas.microsoft.com/office/drawing/2014/main" id="{59B44564-3C4C-4A04-981A-541D83C4D9E8}"/>
              </a:ext>
            </a:extLst>
          </p:cNvPr>
          <p:cNvSpPr>
            <a:spLocks noGrp="1"/>
          </p:cNvSpPr>
          <p:nvPr>
            <p:ph type="sldNum" sz="quarter" idx="12"/>
          </p:nvPr>
        </p:nvSpPr>
        <p:spPr/>
        <p:txBody>
          <a:bodyPr/>
          <a:lstStyle/>
          <a:p>
            <a:fld id="{70D3610E-E16A-44C9-AC3B-79AA416A4A9C}" type="slidenum">
              <a:rPr lang="zh-TW" altLang="en-US" smtClean="0"/>
              <a:t>9</a:t>
            </a:fld>
            <a:endParaRPr lang="zh-TW" altLang="en-US"/>
          </a:p>
        </p:txBody>
      </p:sp>
      <p:graphicFrame>
        <p:nvGraphicFramePr>
          <p:cNvPr id="15" name="資料庫圖表 14">
            <a:extLst>
              <a:ext uri="{FF2B5EF4-FFF2-40B4-BE49-F238E27FC236}">
                <a16:creationId xmlns:a16="http://schemas.microsoft.com/office/drawing/2014/main" id="{661DB5DE-8FBC-415C-AB21-A7256FCF35E5}"/>
              </a:ext>
            </a:extLst>
          </p:cNvPr>
          <p:cNvGraphicFramePr/>
          <p:nvPr>
            <p:extLst>
              <p:ext uri="{D42A27DB-BD31-4B8C-83A1-F6EECF244321}">
                <p14:modId xmlns:p14="http://schemas.microsoft.com/office/powerpoint/2010/main" val="2089302450"/>
              </p:ext>
            </p:extLst>
          </p:nvPr>
        </p:nvGraphicFramePr>
        <p:xfrm>
          <a:off x="-607060" y="1224492"/>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48309687"/>
      </p:ext>
    </p:extLst>
  </p:cSld>
  <p:clrMapOvr>
    <a:masterClrMapping/>
  </p:clrMapOvr>
</p:sld>
</file>

<file path=ppt/theme/theme1.xml><?xml version="1.0" encoding="utf-8"?>
<a:theme xmlns:a="http://schemas.openxmlformats.org/drawingml/2006/main" name="(範例)智能工作台- AI 應用與發展">
  <a:themeElements>
    <a:clrScheme name="國泰輔助色">
      <a:dk1>
        <a:sysClr val="windowText" lastClr="000000"/>
      </a:dk1>
      <a:lt1>
        <a:sysClr val="window" lastClr="FFFFFF"/>
      </a:lt1>
      <a:dk2>
        <a:srgbClr val="FFF200"/>
      </a:dk2>
      <a:lt2>
        <a:srgbClr val="00A94F"/>
      </a:lt2>
      <a:accent1>
        <a:srgbClr val="004C8D"/>
      </a:accent1>
      <a:accent2>
        <a:srgbClr val="4F8940"/>
      </a:accent2>
      <a:accent3>
        <a:srgbClr val="FBC93E"/>
      </a:accent3>
      <a:accent4>
        <a:srgbClr val="8C297A"/>
      </a:accent4>
      <a:accent5>
        <a:srgbClr val="C53246"/>
      </a:accent5>
      <a:accent6>
        <a:srgbClr val="29A4B1"/>
      </a:accent6>
      <a:hlink>
        <a:srgbClr val="0000FF"/>
      </a:hlink>
      <a:folHlink>
        <a:srgbClr val="800080"/>
      </a:folHlink>
    </a:clrScheme>
    <a:fontScheme name="國泰字體">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範例)智能工作台- AI 應用與發展.pptx" id="{E87B50A6-F5C8-451F-9E9E-528EB75536DE}" vid="{0010162E-D85D-4AD9-BD96-9F024773E882}"/>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(範例)智能工作台- AI 應用與發展</Template>
  <TotalTime>2783</TotalTime>
  <Words>4270</Words>
  <Application>Microsoft Office PowerPoint</Application>
  <PresentationFormat>寬螢幕</PresentationFormat>
  <Paragraphs>477</Paragraphs>
  <Slides>57</Slides>
  <Notes>45</Notes>
  <HiddenSlides>0</HiddenSlides>
  <MMClips>1</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57</vt:i4>
      </vt:variant>
    </vt:vector>
  </HeadingPairs>
  <TitlesOfParts>
    <vt:vector size="72" baseType="lpstr">
      <vt:lpstr>Droid Sans</vt:lpstr>
      <vt:lpstr>Google Sans</vt:lpstr>
      <vt:lpstr>Lato</vt:lpstr>
      <vt:lpstr>medium-content-sans-serif-font</vt:lpstr>
      <vt:lpstr>medium-content-serif-font</vt:lpstr>
      <vt:lpstr>Merriweather</vt:lpstr>
      <vt:lpstr>Roboto</vt:lpstr>
      <vt:lpstr>Microsoft JhengHei</vt:lpstr>
      <vt:lpstr>Microsoft JhengHei</vt:lpstr>
      <vt:lpstr>新細明體</vt:lpstr>
      <vt:lpstr>Arial</vt:lpstr>
      <vt:lpstr>Arial</vt:lpstr>
      <vt:lpstr>Calibri</vt:lpstr>
      <vt:lpstr>Wingdings</vt:lpstr>
      <vt:lpstr>(範例)智能工作台- AI 應用與發展</vt:lpstr>
      <vt:lpstr>智能工作台AI應用方案</vt:lpstr>
      <vt:lpstr>PowerPoint 簡報</vt:lpstr>
      <vt:lpstr>人工智慧 AI 應用現況</vt:lpstr>
      <vt:lpstr>未來AI發展趨勢</vt:lpstr>
      <vt:lpstr>國泰智能工作台系統架構</vt:lpstr>
      <vt:lpstr>PowerPoint 簡報</vt:lpstr>
      <vt:lpstr>客服當前面臨到的困難…</vt:lpstr>
      <vt:lpstr>強化客戶體驗</vt:lpstr>
      <vt:lpstr>實際應用</vt:lpstr>
      <vt:lpstr>PowerPoint 簡報</vt:lpstr>
      <vt:lpstr>1.取得資料集</vt:lpstr>
      <vt:lpstr>2. 資料前處理 - 去除標點符號、英文轉小寫</vt:lpstr>
      <vt:lpstr>3.資料前處理 -- 斷詞</vt:lpstr>
      <vt:lpstr>3.資料前處理 -- 斷詞(續)</vt:lpstr>
      <vt:lpstr>4.資料前處理 -- Tokenlize</vt:lpstr>
      <vt:lpstr>4.資料前處理 – Tokenlize(續)</vt:lpstr>
      <vt:lpstr>5.建置神經網路模型</vt:lpstr>
      <vt:lpstr>5.建置神經網路模型(續)</vt:lpstr>
      <vt:lpstr>5.建置神經網路模型(續)</vt:lpstr>
      <vt:lpstr>5.建置神經網路模型(續)</vt:lpstr>
      <vt:lpstr>5.建置神經網路模型(續)</vt:lpstr>
      <vt:lpstr>6.集成式學習</vt:lpstr>
      <vt:lpstr>7.模型預測結果比較</vt:lpstr>
      <vt:lpstr>PowerPoint 簡報</vt:lpstr>
      <vt:lpstr>製作模擬音檔</vt:lpstr>
      <vt:lpstr>模擬音檔預測結果</vt:lpstr>
      <vt:lpstr>智能平台 demo</vt:lpstr>
      <vt:lpstr>智能平台 demo– 錄影展示</vt:lpstr>
      <vt:lpstr>改進方向</vt:lpstr>
      <vt:lpstr>PowerPoint 簡報</vt:lpstr>
      <vt:lpstr>延伸應用</vt:lpstr>
      <vt:lpstr>實習心得與總結</vt:lpstr>
      <vt:lpstr>PowerPoint 簡報</vt:lpstr>
      <vt:lpstr>PowerPoint 簡報</vt:lpstr>
      <vt:lpstr>PowerPoint 簡報</vt:lpstr>
      <vt:lpstr>Artificial intelligence revenue: world market</vt:lpstr>
      <vt:lpstr>國泰建置目標</vt:lpstr>
      <vt:lpstr>強化客戶體驗(完整)</vt:lpstr>
      <vt:lpstr>效益分析表</vt:lpstr>
      <vt:lpstr>改進方向</vt:lpstr>
      <vt:lpstr>1.客服資料集更新</vt:lpstr>
      <vt:lpstr>2.ASR</vt:lpstr>
      <vt:lpstr>2.ASR(續)</vt:lpstr>
      <vt:lpstr>Google API vs CMU Sphinx(支援離線)</vt:lpstr>
      <vt:lpstr>2.ASR(續)--改善方向</vt:lpstr>
      <vt:lpstr>Google 收費價目表</vt:lpstr>
      <vt:lpstr>3.遇到分類錯誤時的處理情況</vt:lpstr>
      <vt:lpstr>「大腦升級」阿發Chatbot 三維意圖</vt:lpstr>
      <vt:lpstr>智能平台demo</vt:lpstr>
      <vt:lpstr>Models accuracy</vt:lpstr>
      <vt:lpstr>Loss function</vt:lpstr>
      <vt:lpstr>Loss function(續)</vt:lpstr>
      <vt:lpstr>Loss function(續)</vt:lpstr>
      <vt:lpstr>Loss function(續)</vt:lpstr>
      <vt:lpstr>Loss function(續)</vt:lpstr>
      <vt:lpstr>Gradient Descent</vt:lpstr>
      <vt:lpstr>參考資料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煥勳 顏</dc:creator>
  <cp:lastModifiedBy>煥勳 顏</cp:lastModifiedBy>
  <cp:revision>336</cp:revision>
  <dcterms:created xsi:type="dcterms:W3CDTF">2020-08-03T08:26:40Z</dcterms:created>
  <dcterms:modified xsi:type="dcterms:W3CDTF">2020-08-24T03:32:36Z</dcterms:modified>
</cp:coreProperties>
</file>